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0"/>
  </p:notesMasterIdLst>
  <p:handoutMasterIdLst>
    <p:handoutMasterId r:id="rId51"/>
  </p:handoutMasterIdLst>
  <p:sldIdLst>
    <p:sldId id="1143" r:id="rId2"/>
    <p:sldId id="750" r:id="rId3"/>
    <p:sldId id="751" r:id="rId4"/>
    <p:sldId id="752" r:id="rId5"/>
    <p:sldId id="753" r:id="rId6"/>
    <p:sldId id="754" r:id="rId7"/>
    <p:sldId id="755" r:id="rId8"/>
    <p:sldId id="759" r:id="rId9"/>
    <p:sldId id="756" r:id="rId10"/>
    <p:sldId id="757" r:id="rId11"/>
    <p:sldId id="758" r:id="rId12"/>
    <p:sldId id="760" r:id="rId13"/>
    <p:sldId id="761" r:id="rId14"/>
    <p:sldId id="762" r:id="rId15"/>
    <p:sldId id="763" r:id="rId16"/>
    <p:sldId id="764" r:id="rId17"/>
    <p:sldId id="765" r:id="rId18"/>
    <p:sldId id="766" r:id="rId19"/>
    <p:sldId id="767" r:id="rId20"/>
    <p:sldId id="768" r:id="rId21"/>
    <p:sldId id="769" r:id="rId22"/>
    <p:sldId id="770" r:id="rId23"/>
    <p:sldId id="771" r:id="rId24"/>
    <p:sldId id="772" r:id="rId25"/>
    <p:sldId id="773" r:id="rId26"/>
    <p:sldId id="774" r:id="rId27"/>
    <p:sldId id="775" r:id="rId28"/>
    <p:sldId id="776" r:id="rId29"/>
    <p:sldId id="777" r:id="rId30"/>
    <p:sldId id="778" r:id="rId31"/>
    <p:sldId id="779" r:id="rId32"/>
    <p:sldId id="780" r:id="rId33"/>
    <p:sldId id="781" r:id="rId34"/>
    <p:sldId id="782" r:id="rId35"/>
    <p:sldId id="783" r:id="rId36"/>
    <p:sldId id="784" r:id="rId37"/>
    <p:sldId id="785" r:id="rId38"/>
    <p:sldId id="786" r:id="rId39"/>
    <p:sldId id="787" r:id="rId40"/>
    <p:sldId id="788" r:id="rId41"/>
    <p:sldId id="789" r:id="rId42"/>
    <p:sldId id="790" r:id="rId43"/>
    <p:sldId id="791" r:id="rId44"/>
    <p:sldId id="792" r:id="rId45"/>
    <p:sldId id="799" r:id="rId46"/>
    <p:sldId id="800" r:id="rId47"/>
    <p:sldId id="802" r:id="rId48"/>
    <p:sldId id="1142" r:id="rId49"/>
  </p:sldIdLst>
  <p:sldSz cx="9144000" cy="6858000" type="screen4x3"/>
  <p:notesSz cx="6858000" cy="9144000"/>
  <p:defaultTextStyle>
    <a:defPPr>
      <a:defRPr lang="ru-RU"/>
    </a:defPPr>
    <a:lvl1pPr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658" autoAdjust="0"/>
    <p:restoredTop sz="94576" autoAdjust="0"/>
  </p:normalViewPr>
  <p:slideViewPr>
    <p:cSldViewPr>
      <p:cViewPr varScale="1">
        <p:scale>
          <a:sx n="114" d="100"/>
          <a:sy n="114" d="100"/>
        </p:scale>
        <p:origin x="11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8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88D14C8D-1C7D-4C11-9B9E-824F42DCF4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E3094924-D8CB-4E56-B708-07B22153DA8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B431D748-E760-4E0B-904D-E1A51653C64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A45E8AED-C569-4243-9269-EDA7D0282F4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fld id="{CEA13596-B39D-40B8-AFAD-5F477289A0D0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26">
            <a:extLst>
              <a:ext uri="{FF2B5EF4-FFF2-40B4-BE49-F238E27FC236}">
                <a16:creationId xmlns:a16="http://schemas.microsoft.com/office/drawing/2014/main" id="{021772E0-1712-4F22-9444-0F35826DA9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1027">
            <a:extLst>
              <a:ext uri="{FF2B5EF4-FFF2-40B4-BE49-F238E27FC236}">
                <a16:creationId xmlns:a16="http://schemas.microsoft.com/office/drawing/2014/main" id="{AD28B96A-E3DC-4CCB-92C5-64D3771F684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1028">
            <a:extLst>
              <a:ext uri="{FF2B5EF4-FFF2-40B4-BE49-F238E27FC236}">
                <a16:creationId xmlns:a16="http://schemas.microsoft.com/office/drawing/2014/main" id="{225F0F3D-76C8-4BF8-AEF2-3A293050E92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1029">
            <a:extLst>
              <a:ext uri="{FF2B5EF4-FFF2-40B4-BE49-F238E27FC236}">
                <a16:creationId xmlns:a16="http://schemas.microsoft.com/office/drawing/2014/main" id="{DBEBDE78-ABCA-4F07-8725-98CD6474674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Образец текста</a:t>
            </a:r>
          </a:p>
          <a:p>
            <a:pPr lvl="1"/>
            <a:r>
              <a:rPr lang="en-US" noProof="0"/>
              <a:t>Второй уровень</a:t>
            </a:r>
          </a:p>
          <a:p>
            <a:pPr lvl="2"/>
            <a:r>
              <a:rPr lang="en-US" noProof="0"/>
              <a:t>Третий уровень</a:t>
            </a:r>
          </a:p>
          <a:p>
            <a:pPr lvl="3"/>
            <a:r>
              <a:rPr lang="en-US" noProof="0"/>
              <a:t>Четвертый уровень</a:t>
            </a:r>
          </a:p>
          <a:p>
            <a:pPr lvl="4"/>
            <a:r>
              <a:rPr lang="en-US" noProof="0"/>
              <a:t>Пятый уровень</a:t>
            </a:r>
          </a:p>
        </p:txBody>
      </p:sp>
      <p:sp>
        <p:nvSpPr>
          <p:cNvPr id="53254" name="Rectangle 1030">
            <a:extLst>
              <a:ext uri="{FF2B5EF4-FFF2-40B4-BE49-F238E27FC236}">
                <a16:creationId xmlns:a16="http://schemas.microsoft.com/office/drawing/2014/main" id="{A3B32F14-C7FE-4310-8D8F-3468368162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1031">
            <a:extLst>
              <a:ext uri="{FF2B5EF4-FFF2-40B4-BE49-F238E27FC236}">
                <a16:creationId xmlns:a16="http://schemas.microsoft.com/office/drawing/2014/main" id="{06ABE0FA-43B3-44F9-9A7A-CDBF2D4F10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fld id="{4C1068E9-4CC5-4568-AE26-47196CF22948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ver">
            <a:extLst>
              <a:ext uri="{FF2B5EF4-FFF2-40B4-BE49-F238E27FC236}">
                <a16:creationId xmlns:a16="http://schemas.microsoft.com/office/drawing/2014/main" id="{0AED8F38-98D0-4F69-B62A-BE71676AE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AA16297-12CF-4C7F-A347-B29430D15910}"/>
              </a:ext>
            </a:extLst>
          </p:cNvPr>
          <p:cNvSpPr>
            <a:spLocks noChangeArrowheads="1"/>
          </p:cNvSpPr>
          <p:nvPr/>
        </p:nvSpPr>
        <p:spPr bwMode="black">
          <a:xfrm>
            <a:off x="4067175" y="1247775"/>
            <a:ext cx="4848225" cy="403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42021" name="Rectangle 5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343400" y="4343400"/>
            <a:ext cx="4267200" cy="533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2022" name="Rectangle 6"/>
          <p:cNvSpPr>
            <a:spLocks noGrp="1" noChangeArrowheads="1"/>
          </p:cNvSpPr>
          <p:nvPr>
            <p:ph type="ctrTitle"/>
          </p:nvPr>
        </p:nvSpPr>
        <p:spPr bwMode="white">
          <a:xfrm>
            <a:off x="4114800" y="2057400"/>
            <a:ext cx="4800600" cy="2701925"/>
          </a:xfrm>
        </p:spPr>
        <p:txBody>
          <a:bodyPr anchor="t">
            <a:spAutoFit/>
          </a:bodyPr>
          <a:lstStyle>
            <a:lvl1pPr>
              <a:lnSpc>
                <a:spcPct val="150000"/>
              </a:lnSpc>
              <a:spcBef>
                <a:spcPct val="50000"/>
              </a:spcBef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3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19310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92950" y="549275"/>
            <a:ext cx="2016125" cy="6192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549275"/>
            <a:ext cx="5897562" cy="6192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97977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549275"/>
            <a:ext cx="7993062" cy="719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260475" y="1485900"/>
            <a:ext cx="7848600" cy="5256213"/>
          </a:xfrm>
        </p:spPr>
        <p:txBody>
          <a:bodyPr/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02195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549275"/>
            <a:ext cx="7993062" cy="719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260475" y="1485900"/>
            <a:ext cx="3848100" cy="52562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60975" y="1485900"/>
            <a:ext cx="3848100" cy="25511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260975" y="4189413"/>
            <a:ext cx="3848100" cy="25527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34873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0513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91777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60475" y="1485900"/>
            <a:ext cx="38481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60975" y="1485900"/>
            <a:ext cx="38481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4683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8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08392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5664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8791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9269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>
            <a:extLst>
              <a:ext uri="{FF2B5EF4-FFF2-40B4-BE49-F238E27FC236}">
                <a16:creationId xmlns:a16="http://schemas.microsoft.com/office/drawing/2014/main" id="{4E627521-FB9A-4137-9894-24922D1D15F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72575" cy="6867525"/>
            <a:chOff x="0" y="0"/>
            <a:chExt cx="5778" cy="4326"/>
          </a:xfrm>
        </p:grpSpPr>
        <p:pic>
          <p:nvPicPr>
            <p:cNvPr id="1029" name="Picture 1027" descr="Picture1">
              <a:extLst>
                <a:ext uri="{FF2B5EF4-FFF2-40B4-BE49-F238E27FC236}">
                  <a16:creationId xmlns:a16="http://schemas.microsoft.com/office/drawing/2014/main" id="{5E9FA094-8972-45A7-BA17-CEF71F964BB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78" cy="4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0" name="Group 1028">
              <a:extLst>
                <a:ext uri="{FF2B5EF4-FFF2-40B4-BE49-F238E27FC236}">
                  <a16:creationId xmlns:a16="http://schemas.microsoft.com/office/drawing/2014/main" id="{9430F263-22EE-4533-813E-39C2798C2DE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76" y="0"/>
              <a:ext cx="432" cy="4326"/>
              <a:chOff x="576" y="0"/>
              <a:chExt cx="432" cy="4326"/>
            </a:xfrm>
          </p:grpSpPr>
          <p:sp>
            <p:nvSpPr>
              <p:cNvPr id="340997" name="Rectangle 1029">
                <a:extLst>
                  <a:ext uri="{FF2B5EF4-FFF2-40B4-BE49-F238E27FC236}">
                    <a16:creationId xmlns:a16="http://schemas.microsoft.com/office/drawing/2014/main" id="{3F8AFF25-3F0F-451C-8A5A-AB9AE543BA4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white">
              <a:xfrm>
                <a:off x="576" y="249"/>
                <a:ext cx="432" cy="67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32" name="Group 1030">
                <a:extLst>
                  <a:ext uri="{FF2B5EF4-FFF2-40B4-BE49-F238E27FC236}">
                    <a16:creationId xmlns:a16="http://schemas.microsoft.com/office/drawing/2014/main" id="{0E1802C7-447E-456D-BF3A-80B770583E2A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76" y="0"/>
                <a:ext cx="144" cy="4326"/>
                <a:chOff x="576" y="0"/>
                <a:chExt cx="144" cy="4326"/>
              </a:xfrm>
            </p:grpSpPr>
            <p:sp>
              <p:nvSpPr>
                <p:cNvPr id="340999" name="Line 1031">
                  <a:extLst>
                    <a:ext uri="{FF2B5EF4-FFF2-40B4-BE49-F238E27FC236}">
                      <a16:creationId xmlns:a16="http://schemas.microsoft.com/office/drawing/2014/main" id="{6036AA85-4BDE-41F9-A996-157059641306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708" y="0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0" name="Line 1032">
                  <a:extLst>
                    <a:ext uri="{FF2B5EF4-FFF2-40B4-BE49-F238E27FC236}">
                      <a16:creationId xmlns:a16="http://schemas.microsoft.com/office/drawing/2014/main" id="{F8B8AD65-3F23-49CB-B94A-DC72F2997884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576" y="252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1" name="Line 1033">
                  <a:extLst>
                    <a:ext uri="{FF2B5EF4-FFF2-40B4-BE49-F238E27FC236}">
                      <a16:creationId xmlns:a16="http://schemas.microsoft.com/office/drawing/2014/main" id="{319EF705-A570-40DB-ADD0-288CF885245D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 flipH="1">
                  <a:off x="576" y="240"/>
                  <a:ext cx="0" cy="696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2" name="Line 1034">
                  <a:extLst>
                    <a:ext uri="{FF2B5EF4-FFF2-40B4-BE49-F238E27FC236}">
                      <a16:creationId xmlns:a16="http://schemas.microsoft.com/office/drawing/2014/main" id="{CBAD4522-A578-4661-AD6F-26599763DD38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576" y="924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3" name="Line 1035">
                  <a:extLst>
                    <a:ext uri="{FF2B5EF4-FFF2-40B4-BE49-F238E27FC236}">
                      <a16:creationId xmlns:a16="http://schemas.microsoft.com/office/drawing/2014/main" id="{576B6C99-F6D7-40AD-9108-A220FE53A2AB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708" y="912"/>
                  <a:ext cx="0" cy="3414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1027" name="Rectangle 1036">
            <a:extLst>
              <a:ext uri="{FF2B5EF4-FFF2-40B4-BE49-F238E27FC236}">
                <a16:creationId xmlns:a16="http://schemas.microsoft.com/office/drawing/2014/main" id="{AADE9CA2-1D61-4540-9145-08B5E02E3D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60475" y="1485900"/>
            <a:ext cx="78486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1"/>
            <a:r>
              <a:rPr lang="en-US" altLang="ru-RU"/>
              <a:t>Linim veniam, quis nostrud exerci nostrud exerci tation ullamcorper</a:t>
            </a:r>
          </a:p>
          <a:p>
            <a:pPr lvl="2"/>
            <a:r>
              <a:rPr lang="en-US" altLang="ru-RU"/>
              <a:t>Linim veniam, quis nostrud exerci tatioexerc 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  <a:p>
            <a:pPr lvl="3"/>
            <a:endParaRPr lang="en-US" altLang="ru-RU"/>
          </a:p>
        </p:txBody>
      </p:sp>
      <p:sp>
        <p:nvSpPr>
          <p:cNvPr id="1028" name="Rectangle 1037">
            <a:extLst>
              <a:ext uri="{FF2B5EF4-FFF2-40B4-BE49-F238E27FC236}">
                <a16:creationId xmlns:a16="http://schemas.microsoft.com/office/drawing/2014/main" id="{84D3F28D-CF39-458B-B90A-CB8A96A88F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549275"/>
            <a:ext cx="79930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561A7"/>
        </a:buClr>
        <a:buSzPct val="70000"/>
        <a:buFont typeface="Monotype Sorts" pitchFamily="2" charset="2"/>
        <a:buBlip>
          <a:blip r:embed="rId17"/>
        </a:buBlip>
        <a:defRPr sz="2400">
          <a:solidFill>
            <a:schemeClr val="tx1"/>
          </a:solidFill>
          <a:latin typeface="+mn-lt"/>
        </a:defRPr>
      </a:lvl2pPr>
      <a:lvl3pPr marL="1376363" indent="-238125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SzPct val="70000"/>
        <a:buFont typeface="Monotype Sorts" pitchFamily="2" charset="2"/>
        <a:buChar char="u"/>
        <a:defRPr>
          <a:solidFill>
            <a:schemeClr val="tx1"/>
          </a:solidFill>
          <a:latin typeface="+mn-lt"/>
        </a:defRPr>
      </a:lvl3pPr>
      <a:lvl4pPr marL="1825625" indent="-225425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SzPct val="80000"/>
        <a:buFont typeface="Wingdings" panose="05000000000000000000" pitchFamily="2" charset="2"/>
        <a:buBlip>
          <a:blip r:embed="rId18"/>
        </a:buBlip>
        <a:defRPr sz="1600">
          <a:solidFill>
            <a:schemeClr val="tx1"/>
          </a:solidFill>
          <a:latin typeface="+mn-lt"/>
        </a:defRPr>
      </a:lvl4pPr>
      <a:lvl5pPr marL="2168525" indent="-171450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5pPr>
      <a:lvl6pPr marL="26257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6pPr>
      <a:lvl7pPr marL="30829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7pPr>
      <a:lvl8pPr marL="35401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8pPr>
      <a:lvl9pPr marL="39973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06A7C6E6-1155-4AE2-9A34-7F70041545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0026" y="764704"/>
            <a:ext cx="7786687" cy="4286250"/>
          </a:xfrm>
        </p:spPr>
        <p:txBody>
          <a:bodyPr/>
          <a:lstStyle/>
          <a:p>
            <a:pPr eaLnBrk="1" hangingPunct="1">
              <a:defRPr/>
            </a:pPr>
            <a:br>
              <a:rPr lang="ru-RU" sz="3200" b="1" dirty="0">
                <a:solidFill>
                  <a:srgbClr val="0000CC"/>
                </a:solidFill>
              </a:rPr>
            </a:br>
            <a:br>
              <a:rPr lang="ru-RU" sz="3200" b="1" dirty="0">
                <a:solidFill>
                  <a:srgbClr val="0000CC"/>
                </a:solidFill>
              </a:rPr>
            </a:b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Лекция 6</a:t>
            </a:r>
            <a:br>
              <a:rPr lang="ru-RU" sz="3200" b="1" dirty="0">
                <a:solidFill>
                  <a:srgbClr val="0000CC"/>
                </a:solidFill>
              </a:rPr>
            </a:br>
            <a:r>
              <a:rPr lang="ru-RU" sz="3200" b="1" dirty="0">
                <a:solidFill>
                  <a:srgbClr val="0000CC"/>
                </a:solidFill>
              </a:rPr>
              <a:t> Диаграмма последовательности </a:t>
            </a:r>
            <a:br>
              <a:rPr lang="ru-RU" sz="3200" b="1" dirty="0">
                <a:solidFill>
                  <a:srgbClr val="0000CC"/>
                </a:solidFill>
              </a:rPr>
            </a:br>
            <a:r>
              <a:rPr lang="ru-RU" sz="3200" b="1" dirty="0">
                <a:solidFill>
                  <a:srgbClr val="0000CC"/>
                </a:solidFill>
              </a:rPr>
              <a:t>языка UML</a:t>
            </a:r>
            <a:br>
              <a:rPr lang="ru-RU" sz="3200" b="1" dirty="0">
                <a:solidFill>
                  <a:srgbClr val="0000CC"/>
                </a:solidFill>
              </a:rPr>
            </a:br>
            <a:br>
              <a:rPr lang="ru-RU" sz="3200" b="1" dirty="0">
                <a:solidFill>
                  <a:srgbClr val="0000CC"/>
                </a:solidFill>
              </a:rPr>
            </a:br>
            <a:endParaRPr lang="ru-RU" sz="32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0AFB308-2164-48C2-A624-7B675D1BC2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Вид сообщения </a:t>
            </a:r>
            <a:r>
              <a:rPr lang="ru-RU" altLang="ru-RU" i="1"/>
              <a:t>(</a:t>
            </a:r>
            <a:r>
              <a:rPr lang="en-US" altLang="ru-RU" i="1"/>
              <a:t>message kind</a:t>
            </a:r>
            <a:r>
              <a:rPr lang="ru-RU" altLang="ru-RU" i="1"/>
              <a:t>)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DE1B671-2539-4F9B-9AC4-15D2D624C6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ru-RU" altLang="ru-RU" i="1"/>
              <a:t>complete</a:t>
            </a:r>
            <a:r>
              <a:rPr lang="ru-RU" altLang="ru-RU"/>
              <a:t> – </a:t>
            </a:r>
            <a:r>
              <a:rPr lang="ru-RU" altLang="ru-RU" i="1"/>
              <a:t>полное</a:t>
            </a:r>
            <a:r>
              <a:rPr lang="ru-RU" altLang="ru-RU"/>
              <a:t> сообщение, для которого существует событие передачи и событие приема, изображаются рассмотренным ранее образом в зависимости от сорта сообщения.</a:t>
            </a:r>
          </a:p>
          <a:p>
            <a:pPr marL="457200" indent="-457200" eaLnBrk="1" hangingPunct="1"/>
            <a:r>
              <a:rPr lang="ru-RU" altLang="ru-RU" i="1"/>
              <a:t>unknown</a:t>
            </a:r>
            <a:r>
              <a:rPr lang="ru-RU" altLang="ru-RU"/>
              <a:t> – </a:t>
            </a:r>
            <a:r>
              <a:rPr lang="ru-RU" altLang="ru-RU" i="1"/>
              <a:t>неизвестное</a:t>
            </a:r>
            <a:r>
              <a:rPr lang="ru-RU" altLang="ru-RU"/>
              <a:t> сообщение, для которого отсутствуют событие передачи и событие приема. Эти сообщения не должны представляться на диаграмме последовательности.</a:t>
            </a:r>
          </a:p>
        </p:txBody>
      </p:sp>
      <p:sp>
        <p:nvSpPr>
          <p:cNvPr id="12292" name="Line 5">
            <a:extLst>
              <a:ext uri="{FF2B5EF4-FFF2-40B4-BE49-F238E27FC236}">
                <a16:creationId xmlns:a16="http://schemas.microsoft.com/office/drawing/2014/main" id="{968672C4-CCCC-4A71-A988-30EC2E92BE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5949950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79BD072-5DB3-45B4-88E1-59CD1DAC26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Вид сообщения</a:t>
            </a:r>
            <a:endParaRPr lang="ru-RU" altLang="ru-RU" i="1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1663BAC-8131-4140-B615-63F67B9325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4175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i="1"/>
              <a:t>lost</a:t>
            </a:r>
            <a:r>
              <a:rPr lang="ru-RU" altLang="ru-RU"/>
              <a:t> – </a:t>
            </a:r>
            <a:r>
              <a:rPr lang="ru-RU" altLang="ru-RU" i="1"/>
              <a:t>потерянное</a:t>
            </a:r>
            <a:r>
              <a:rPr lang="ru-RU" altLang="ru-RU"/>
              <a:t> сообщение, для которого существует событие передачи и отсутствует событие приема, изображается в форме небольшого черного круга на конце стрелки сообщения. Оно интерпретируется как сообщение, которое никогда не достигнет своего места назначения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i="1"/>
              <a:t>found</a:t>
            </a:r>
            <a:r>
              <a:rPr lang="ru-RU" altLang="ru-RU"/>
              <a:t> – </a:t>
            </a:r>
            <a:r>
              <a:rPr lang="ru-RU" altLang="ru-RU" i="1"/>
              <a:t>найденное</a:t>
            </a:r>
            <a:r>
              <a:rPr lang="ru-RU" altLang="ru-RU"/>
              <a:t> сообщение, для которого существует событие приема и отсутствует событие передачи, изображается в форме небольшого черного круга на начальном конце сообщения. Оно интерпретируется как сообщение, инициатор которого находится за пределами области описания</a:t>
            </a:r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A0F4CD97-F021-42C0-A1DE-DE95DB5CAA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6021388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oval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317" name="Line 5">
            <a:extLst>
              <a:ext uri="{FF2B5EF4-FFF2-40B4-BE49-F238E27FC236}">
                <a16:creationId xmlns:a16="http://schemas.microsoft.com/office/drawing/2014/main" id="{6E97D68D-0EE8-4CB9-97B2-A1B18C1AAF5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6021388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318" name="Oval 6">
            <a:extLst>
              <a:ext uri="{FF2B5EF4-FFF2-40B4-BE49-F238E27FC236}">
                <a16:creationId xmlns:a16="http://schemas.microsoft.com/office/drawing/2014/main" id="{F1E103F7-4289-45D0-9553-8A5682C49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5949950"/>
            <a:ext cx="142875" cy="142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FE4F3D1-6CBC-4A23-8E7E-774D2E6337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Сигнал </a:t>
            </a:r>
            <a:r>
              <a:rPr lang="ru-RU" altLang="ru-RU" i="1"/>
              <a:t>(</a:t>
            </a:r>
            <a:r>
              <a:rPr lang="en-US" altLang="ru-RU" i="1"/>
              <a:t>signal</a:t>
            </a:r>
            <a:r>
              <a:rPr lang="ru-RU" altLang="ru-RU" i="1"/>
              <a:t>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096B206-47DB-4DE6-93D6-610B0AA329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5900"/>
            <a:ext cx="7848600" cy="5256213"/>
          </a:xfrm>
        </p:spPr>
        <p:txBody>
          <a:bodyPr/>
          <a:lstStyle/>
          <a:p>
            <a:pPr eaLnBrk="1" hangingPunct="1"/>
            <a:r>
              <a:rPr lang="ru-RU" altLang="ru-RU"/>
              <a:t>- представляет собой спецификацию асинхронной коммуникации между линиями жизни</a:t>
            </a:r>
          </a:p>
          <a:p>
            <a:pPr eaLnBrk="1" hangingPunct="1"/>
            <a:r>
              <a:rPr lang="ru-RU" altLang="ru-RU" i="1"/>
              <a:t>Событие сигнала (</a:t>
            </a:r>
            <a:r>
              <a:rPr lang="en-US" altLang="ru-RU" i="1"/>
              <a:t>s</a:t>
            </a:r>
            <a:r>
              <a:rPr lang="ru-RU" altLang="ru-RU" i="1"/>
              <a:t>ignal </a:t>
            </a:r>
            <a:r>
              <a:rPr lang="en-US" altLang="ru-RU" i="1"/>
              <a:t>e</a:t>
            </a:r>
            <a:r>
              <a:rPr lang="ru-RU" altLang="ru-RU" i="1"/>
              <a:t>vent)</a:t>
            </a:r>
            <a:r>
              <a:rPr lang="ru-RU" altLang="ru-RU"/>
              <a:t> представляет собой прием линией жизни некоторого асинхронного сигнала</a:t>
            </a:r>
          </a:p>
          <a:p>
            <a:pPr eaLnBrk="1" hangingPunct="1"/>
            <a:r>
              <a:rPr lang="ru-RU" altLang="ru-RU"/>
              <a:t>Спецификация события сигнала обозначается с использованием следующего формата (БНФ) :</a:t>
            </a:r>
            <a:endParaRPr lang="ru-RU" altLang="ru-RU" i="1"/>
          </a:p>
          <a:p>
            <a:pPr eaLnBrk="1" hangingPunct="1">
              <a:buFontTx/>
              <a:buNone/>
            </a:pPr>
            <a:r>
              <a:rPr lang="ru-RU" altLang="ru-RU" i="1"/>
              <a:t>	&lt;событие-сигнала&gt;::= &lt;имя-сигнала&gt; [‘(‘ [&lt;спецификация-назначения&gt;] ‘)’],</a:t>
            </a:r>
            <a:endParaRPr lang="ru-RU" altLang="ru-RU"/>
          </a:p>
          <a:p>
            <a:pPr eaLnBrk="1" hangingPunct="1"/>
            <a:r>
              <a:rPr lang="ru-RU" altLang="ru-RU"/>
              <a:t>где </a:t>
            </a:r>
            <a:r>
              <a:rPr lang="ru-RU" altLang="ru-RU" i="1"/>
              <a:t>&lt;спецификация-назначения&gt;::= &lt;имя-атрибута&gt; [‘,’&lt;имя-атрибута&gt;]*.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F82E2C0-F3D7-4008-83D4-C6B09DF476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Комбинированный фрагмент</a:t>
            </a:r>
            <a:r>
              <a:rPr lang="ru-RU" altLang="ru-RU" i="1"/>
              <a:t> (combined fragment)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F5EF7CA-999C-45A3-A7CD-0E787A76E8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– элемент модели, предназначенный для представления внутренней логической структуры фрагментов взаимодействия</a:t>
            </a:r>
          </a:p>
          <a:p>
            <a:pPr eaLnBrk="1" hangingPunct="1"/>
            <a:r>
              <a:rPr lang="ru-RU" altLang="ru-RU" i="1"/>
              <a:t>Операнд взаимодействия (</a:t>
            </a:r>
            <a:r>
              <a:rPr lang="en-US" altLang="ru-RU" i="1"/>
              <a:t>i</a:t>
            </a:r>
            <a:r>
              <a:rPr lang="ru-RU" altLang="ru-RU" i="1"/>
              <a:t>nteraction </a:t>
            </a:r>
            <a:r>
              <a:rPr lang="en-US" altLang="ru-RU" i="1"/>
              <a:t>o</a:t>
            </a:r>
            <a:r>
              <a:rPr lang="ru-RU" altLang="ru-RU" i="1"/>
              <a:t>perand)</a:t>
            </a:r>
            <a:r>
              <a:rPr lang="ru-RU" altLang="ru-RU"/>
              <a:t> – отдельный фрагмент взаимодействия, предназначенный для использования в качестве внутренней части комбинированного фрагмента</a:t>
            </a:r>
          </a:p>
          <a:p>
            <a:pPr eaLnBrk="1" hangingPunct="1"/>
            <a:r>
              <a:rPr lang="ru-RU" altLang="ru-RU" i="1"/>
              <a:t>Ограничение взаимодействия (</a:t>
            </a:r>
            <a:r>
              <a:rPr lang="en-US" altLang="ru-RU" i="1"/>
              <a:t>i</a:t>
            </a:r>
            <a:r>
              <a:rPr lang="ru-RU" altLang="ru-RU" i="1"/>
              <a:t>nteraction </a:t>
            </a:r>
            <a:r>
              <a:rPr lang="en-US" altLang="ru-RU" i="1"/>
              <a:t>c</a:t>
            </a:r>
            <a:r>
              <a:rPr lang="ru-RU" altLang="ru-RU" i="1"/>
              <a:t>onstraint)</a:t>
            </a:r>
            <a:r>
              <a:rPr lang="ru-RU" altLang="ru-RU"/>
              <a:t> представляет собой логическое выражение, которое выступает в роли сторожевого условия некоторого операнда в комбинированном фрагменте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BC7DBF2-C16F-4AC8-9E3F-ACD451939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Графическое изображение комбинированного фрагмента </a:t>
            </a:r>
          </a:p>
        </p:txBody>
      </p:sp>
      <p:pic>
        <p:nvPicPr>
          <p:cNvPr id="16387" name="Picture 4" descr="Рис_07_4">
            <a:extLst>
              <a:ext uri="{FF2B5EF4-FFF2-40B4-BE49-F238E27FC236}">
                <a16:creationId xmlns:a16="http://schemas.microsoft.com/office/drawing/2014/main" id="{4F82A05A-37CF-4035-82A2-C7B3EF6FE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87538"/>
            <a:ext cx="720090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551817E-0FFA-415E-9C42-032CB9440D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Оператор взаимодействия (</a:t>
            </a:r>
            <a:r>
              <a:rPr lang="en-US" altLang="ru-RU"/>
              <a:t>i</a:t>
            </a:r>
            <a:r>
              <a:rPr lang="ru-RU" altLang="ru-RU"/>
              <a:t>nteraction </a:t>
            </a:r>
            <a:r>
              <a:rPr lang="en-US" altLang="ru-RU"/>
              <a:t>o</a:t>
            </a:r>
            <a:r>
              <a:rPr lang="ru-RU" altLang="ru-RU"/>
              <a:t>perator)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8F65A28-F112-48E9-83A6-6E10A3457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12875" y="1730375"/>
            <a:ext cx="7502525" cy="3527425"/>
          </a:xfrm>
        </p:spPr>
        <p:txBody>
          <a:bodyPr/>
          <a:lstStyle/>
          <a:p>
            <a:pPr eaLnBrk="1" hangingPunct="1"/>
            <a:r>
              <a:rPr lang="ru-RU" altLang="ru-RU"/>
              <a:t>- определяет тип комбинированного фрагмента и является перечислением следующих 12 литералов:</a:t>
            </a:r>
          </a:p>
          <a:p>
            <a:pPr lvl="1" eaLnBrk="1" hangingPunct="1"/>
            <a:r>
              <a:rPr lang="en-US" altLang="ru-RU" b="1"/>
              <a:t>alt		assert</a:t>
            </a:r>
            <a:endParaRPr lang="ru-RU" altLang="ru-RU"/>
          </a:p>
          <a:p>
            <a:pPr lvl="1" eaLnBrk="1" hangingPunct="1"/>
            <a:r>
              <a:rPr lang="en-US" altLang="ru-RU" b="1"/>
              <a:t>b</a:t>
            </a:r>
            <a:r>
              <a:rPr lang="ru-RU" altLang="ru-RU" b="1"/>
              <a:t>reak</a:t>
            </a:r>
            <a:r>
              <a:rPr lang="en-US" altLang="ru-RU" b="1"/>
              <a:t> 		critical</a:t>
            </a:r>
            <a:endParaRPr lang="en-US" altLang="ru-RU"/>
          </a:p>
          <a:p>
            <a:pPr lvl="1" eaLnBrk="1" hangingPunct="1"/>
            <a:r>
              <a:rPr lang="ru-RU" altLang="ru-RU"/>
              <a:t> </a:t>
            </a:r>
            <a:r>
              <a:rPr lang="en-US" altLang="ru-RU" b="1"/>
              <a:t>ignore		consider</a:t>
            </a:r>
          </a:p>
          <a:p>
            <a:pPr lvl="1" eaLnBrk="1" hangingPunct="1"/>
            <a:r>
              <a:rPr lang="en-US" altLang="ru-RU" b="1"/>
              <a:t>loop		neg</a:t>
            </a:r>
            <a:endParaRPr lang="en-US" altLang="ru-RU"/>
          </a:p>
          <a:p>
            <a:pPr lvl="1" eaLnBrk="1" hangingPunct="1"/>
            <a:r>
              <a:rPr lang="en-US" altLang="ru-RU" b="1"/>
              <a:t>opt		par</a:t>
            </a:r>
          </a:p>
          <a:p>
            <a:pPr lvl="1" eaLnBrk="1" hangingPunct="1"/>
            <a:r>
              <a:rPr lang="en-US" altLang="ru-RU" b="1"/>
              <a:t>seq		strict</a:t>
            </a:r>
            <a:endParaRPr lang="ru-RU" alt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46E31ED-78A7-4508-B78C-3E4A20D059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1. Альтернативы (</a:t>
            </a:r>
            <a:r>
              <a:rPr lang="en-US" altLang="ru-RU"/>
              <a:t>alt</a:t>
            </a:r>
            <a:r>
              <a:rPr lang="ru-RU" altLang="ru-RU"/>
              <a:t>)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9A8015F-011E-4EFB-91DC-F0BD116EC4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Оператор взаимодействия</a:t>
            </a:r>
            <a:r>
              <a:rPr lang="ru-RU" altLang="ru-RU" b="1"/>
              <a:t> alt</a:t>
            </a:r>
            <a:r>
              <a:rPr lang="ru-RU" altLang="ru-RU"/>
              <a:t> специфицирует комбинированный фрагмент </a:t>
            </a:r>
            <a:r>
              <a:rPr lang="ru-RU" altLang="ru-RU" i="1"/>
              <a:t>Альтернативы</a:t>
            </a:r>
            <a:r>
              <a:rPr lang="ru-RU" altLang="ru-RU"/>
              <a:t> (</a:t>
            </a:r>
            <a:r>
              <a:rPr lang="en-US" altLang="ru-RU"/>
              <a:t>alternatives</a:t>
            </a:r>
            <a:r>
              <a:rPr lang="ru-RU" altLang="ru-RU"/>
              <a:t>), который представляет некоторый выбор поведения</a:t>
            </a:r>
          </a:p>
          <a:p>
            <a:pPr eaLnBrk="1" hangingPunct="1"/>
            <a:r>
              <a:rPr lang="ru-RU" altLang="ru-RU"/>
              <a:t>Выбор может быть сделан не более одного из операндов</a:t>
            </a:r>
          </a:p>
          <a:p>
            <a:pPr eaLnBrk="1" hangingPunct="1"/>
            <a:r>
              <a:rPr lang="ru-RU" altLang="ru-RU"/>
              <a:t>Выбранный операнд должен иметь явное или неявное выражение сторожевого условия, которое в этой точке взаимодействия должно принимать значение «истина»</a:t>
            </a:r>
          </a:p>
          <a:p>
            <a:pPr eaLnBrk="1" hangingPunct="1"/>
            <a:r>
              <a:rPr lang="ru-RU" altLang="ru-RU"/>
              <a:t>Если операнд не имеет никакого сторожевого условия, то неявно предполагается, что сторожевое условие имеет значение «истинна»</a:t>
            </a:r>
          </a:p>
          <a:p>
            <a:pPr eaLnBrk="1" hangingPunct="1"/>
            <a:r>
              <a:rPr lang="ru-RU" altLang="ru-RU"/>
              <a:t>Операнд, помеченный сторожевым условием [else], обозначает отрицание дизъюнкции всех других сторожевых условий этого комбинированного фрагмента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2AC8EAA-1011-4332-9A54-C32C0DC449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комбинированного фрагмента Альтернативы </a:t>
            </a:r>
          </a:p>
        </p:txBody>
      </p:sp>
      <p:pic>
        <p:nvPicPr>
          <p:cNvPr id="19459" name="Picture 4" descr="Рис_07_5">
            <a:extLst>
              <a:ext uri="{FF2B5EF4-FFF2-40B4-BE49-F238E27FC236}">
                <a16:creationId xmlns:a16="http://schemas.microsoft.com/office/drawing/2014/main" id="{6EA6887B-6000-4617-B70E-822C5321F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1801813"/>
            <a:ext cx="4560888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0AD7613-38C4-4F71-AF86-29B546CDE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/>
              <a:t>2</a:t>
            </a:r>
            <a:r>
              <a:rPr lang="ru-RU" altLang="ru-RU"/>
              <a:t>.</a:t>
            </a:r>
            <a:r>
              <a:rPr lang="en-US" altLang="ru-RU"/>
              <a:t> </a:t>
            </a:r>
            <a:r>
              <a:rPr lang="ru-RU" altLang="ru-RU"/>
              <a:t>Утверждение (</a:t>
            </a:r>
            <a:r>
              <a:rPr lang="en-US" altLang="ru-RU"/>
              <a:t>assert</a:t>
            </a:r>
            <a:r>
              <a:rPr lang="ru-RU" altLang="ru-RU"/>
              <a:t>)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DBC2F2A-A5AA-4A1B-8605-E34A4E6C72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Оператор взаимодействия </a:t>
            </a:r>
            <a:r>
              <a:rPr lang="ru-RU" altLang="ru-RU" b="1"/>
              <a:t>assert</a:t>
            </a:r>
            <a:r>
              <a:rPr lang="ru-RU" altLang="ru-RU"/>
              <a:t> специфицирует комбинированный фрагмент </a:t>
            </a:r>
            <a:r>
              <a:rPr lang="ru-RU" altLang="ru-RU" i="1"/>
              <a:t>Утверждение</a:t>
            </a:r>
            <a:r>
              <a:rPr lang="ru-RU" altLang="ru-RU"/>
              <a:t> (</a:t>
            </a:r>
            <a:r>
              <a:rPr lang="en-US" altLang="ru-RU"/>
              <a:t>assertion</a:t>
            </a:r>
            <a:r>
              <a:rPr lang="ru-RU" altLang="ru-RU"/>
              <a:t>), который представляет некоторое утверждение</a:t>
            </a:r>
            <a:endParaRPr lang="en-US" altLang="ru-RU"/>
          </a:p>
          <a:p>
            <a:pPr eaLnBrk="1" hangingPunct="1"/>
            <a:r>
              <a:rPr lang="ru-RU" altLang="ru-RU"/>
              <a:t>Единственными</a:t>
            </a:r>
            <a:r>
              <a:rPr lang="en-US" altLang="ru-RU"/>
              <a:t> </a:t>
            </a:r>
            <a:r>
              <a:rPr lang="ru-RU" altLang="ru-RU"/>
              <a:t>следствиями, которые имеют возможность продолжения, являются сообщения или вложенные фреймы данного операнда</a:t>
            </a:r>
            <a:endParaRPr lang="en-US" altLang="ru-RU"/>
          </a:p>
          <a:p>
            <a:pPr eaLnBrk="1" hangingPunct="1"/>
            <a:r>
              <a:rPr lang="ru-RU" altLang="ru-RU"/>
              <a:t>Все другие продолжения приводят в результате к недействительным траекториям</a:t>
            </a:r>
            <a:endParaRPr lang="en-US" altLang="ru-RU"/>
          </a:p>
          <a:p>
            <a:pPr eaLnBrk="1" hangingPunct="1"/>
            <a:r>
              <a:rPr lang="ru-RU" altLang="ru-RU"/>
              <a:t>Комбинированный фрагмент Утверждение часто объединяется с операторами </a:t>
            </a:r>
            <a:r>
              <a:rPr lang="ru-RU" altLang="ru-RU" b="1"/>
              <a:t>ignore</a:t>
            </a:r>
            <a:r>
              <a:rPr lang="ru-RU" altLang="ru-RU"/>
              <a:t> или </a:t>
            </a:r>
            <a:r>
              <a:rPr lang="ru-RU" altLang="ru-RU" b="1"/>
              <a:t>consider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876DBB5-1433-4476-B59B-68D5F54E82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3. Завершение (break)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985045E-431C-471C-8156-B571DBC91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5900"/>
            <a:ext cx="7848600" cy="5256213"/>
          </a:xfrm>
        </p:spPr>
        <p:txBody>
          <a:bodyPr/>
          <a:lstStyle/>
          <a:p>
            <a:pPr eaLnBrk="1" hangingPunct="1"/>
            <a:r>
              <a:rPr lang="ru-RU" altLang="ru-RU" sz="2200"/>
              <a:t>Оператор взаимодействия </a:t>
            </a:r>
            <a:r>
              <a:rPr lang="ru-RU" altLang="ru-RU" sz="2200" b="1"/>
              <a:t>break </a:t>
            </a:r>
            <a:r>
              <a:rPr lang="ru-RU" altLang="ru-RU" sz="2200"/>
              <a:t>специфицирует комбинированный фрагмент </a:t>
            </a:r>
            <a:r>
              <a:rPr lang="ru-RU" altLang="ru-RU" sz="2200" i="1"/>
              <a:t>Завершение</a:t>
            </a:r>
            <a:r>
              <a:rPr lang="ru-RU" altLang="ru-RU" sz="2200"/>
              <a:t> (break), который представляет некоторый сценарий завершения</a:t>
            </a:r>
          </a:p>
          <a:p>
            <a:pPr eaLnBrk="1" hangingPunct="1"/>
            <a:r>
              <a:rPr lang="ru-RU" altLang="ru-RU" sz="2200"/>
              <a:t>Этот сценарий выполняется вместо оставшейся части фрагмента взаимодействия, который содержит этот соответствующий операнд.</a:t>
            </a:r>
          </a:p>
          <a:p>
            <a:pPr eaLnBrk="1" hangingPunct="1"/>
            <a:r>
              <a:rPr lang="ru-RU" altLang="ru-RU" sz="2200"/>
              <a:t>Обычно оператор Завершение содержит некоторое сторожевое условие</a:t>
            </a:r>
          </a:p>
          <a:p>
            <a:pPr eaLnBrk="1" hangingPunct="1"/>
            <a:r>
              <a:rPr lang="ru-RU" altLang="ru-RU" sz="2200"/>
              <a:t>Если это сторожевое условие принимает значение “истина”, то выполняется комбинированный фрагмент Завершение, а оставшаяся часть фрагмента взаимодействия, содержащего этот операнд, игнорируется</a:t>
            </a:r>
          </a:p>
          <a:p>
            <a:pPr eaLnBrk="1" hangingPunct="1"/>
            <a:r>
              <a:rPr lang="ru-RU" altLang="ru-RU" sz="2200"/>
              <a:t>Если сторожевое условие операнда Завершение принимает значение “ложь”, то операнд Завершение игнорируется, и выполняется оставшаяся часть фрагмента взаимодействия, содержащего этот операнд.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6FF000B-594A-4875-87EF-2550059DA2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/>
              <a:t>Диаграмма последовательности</a:t>
            </a:r>
            <a:br>
              <a:rPr lang="ru-RU" altLang="ru-RU"/>
            </a:br>
            <a:r>
              <a:rPr lang="en-US" altLang="ru-RU"/>
              <a:t>(sequence diagram)</a:t>
            </a:r>
            <a:endParaRPr lang="ru-RU" altLang="ru-RU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ED00877-EAC2-4259-A74B-EEE21B5E5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628775"/>
            <a:ext cx="7848600" cy="4679950"/>
          </a:xfrm>
        </p:spPr>
        <p:txBody>
          <a:bodyPr/>
          <a:lstStyle/>
          <a:p>
            <a:pPr eaLnBrk="1" hangingPunct="1"/>
            <a:r>
              <a:rPr lang="en-US" altLang="ru-RU"/>
              <a:t>– диаграмма, которая служит для представления взаимодействия элементов модели в форме последовательности сообщений и соответствующих событий на линиях жизни объектов</a:t>
            </a:r>
            <a:endParaRPr lang="ru-RU" altLang="ru-RU"/>
          </a:p>
          <a:p>
            <a:pPr eaLnBrk="1" hangingPunct="1"/>
            <a:r>
              <a:rPr lang="ru-RU" altLang="ru-RU"/>
              <a:t>Масштаб для оси времени на диаграмме последовательности не указывается, поскольку эта диаграмма предназначена для моделирования только лишь временного порядка следования сообщений типа "раньше-позже</a:t>
            </a:r>
            <a:r>
              <a:rPr lang="en-US" altLang="ru-RU"/>
              <a:t>”</a:t>
            </a:r>
            <a:endParaRPr lang="ru-RU" altLang="ru-RU"/>
          </a:p>
          <a:p>
            <a:pPr eaLnBrk="1" hangingPunct="1"/>
            <a:r>
              <a:rPr lang="ru-RU" altLang="ru-RU" i="1"/>
              <a:t>Взаимодействие (interaction)</a:t>
            </a:r>
            <a:r>
              <a:rPr lang="ru-RU" altLang="ru-RU"/>
              <a:t> — единица поведения некоторого классификатора, которая концентрирует внимание на наблюдаемом обмене информацией между элементами, являющимися участниками этого взаимодействия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2B70FD8-6303-401E-A848-EF48FAE1CD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комбинированного фрагмента Завершение </a:t>
            </a:r>
          </a:p>
        </p:txBody>
      </p:sp>
      <p:pic>
        <p:nvPicPr>
          <p:cNvPr id="22531" name="Picture 4" descr="Рис_07_6">
            <a:extLst>
              <a:ext uri="{FF2B5EF4-FFF2-40B4-BE49-F238E27FC236}">
                <a16:creationId xmlns:a16="http://schemas.microsoft.com/office/drawing/2014/main" id="{F03AFC68-42B8-4236-90A8-A63185508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1817688"/>
            <a:ext cx="64817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FA9BB69-0D69-42F1-87E8-E9BB7D95C8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4. Критический регион (</a:t>
            </a:r>
            <a:r>
              <a:rPr lang="en-US" altLang="ru-RU"/>
              <a:t>critical</a:t>
            </a:r>
            <a:r>
              <a:rPr lang="ru-RU" altLang="ru-RU"/>
              <a:t>) 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9F43AE0-E204-42E8-8209-ED5FC6A5B6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557338"/>
            <a:ext cx="7848600" cy="5256212"/>
          </a:xfrm>
        </p:spPr>
        <p:txBody>
          <a:bodyPr/>
          <a:lstStyle/>
          <a:p>
            <a:pPr eaLnBrk="1" hangingPunct="1"/>
            <a:r>
              <a:rPr lang="ru-RU" altLang="ru-RU"/>
              <a:t>Оператор взаимодействия </a:t>
            </a:r>
            <a:r>
              <a:rPr lang="ru-RU" altLang="ru-RU" b="1"/>
              <a:t>critical</a:t>
            </a:r>
            <a:r>
              <a:rPr lang="ru-RU" altLang="ru-RU"/>
              <a:t> специфицирует комбинированный фрагмент </a:t>
            </a:r>
            <a:r>
              <a:rPr lang="ru-RU" altLang="ru-RU" i="1"/>
              <a:t>Критический регион</a:t>
            </a:r>
            <a:r>
              <a:rPr lang="ru-RU" altLang="ru-RU"/>
              <a:t> (</a:t>
            </a:r>
            <a:r>
              <a:rPr lang="en-US" altLang="ru-RU"/>
              <a:t>critical region</a:t>
            </a:r>
            <a:r>
              <a:rPr lang="ru-RU" altLang="ru-RU"/>
              <a:t>), траектории которого не могут чередоваться с другими спецификациями наступления событий на тех линиях жизни, которые этот регион покрывает.</a:t>
            </a:r>
          </a:p>
          <a:p>
            <a:pPr eaLnBrk="1" hangingPunct="1"/>
            <a:r>
              <a:rPr lang="ru-RU" altLang="ru-RU"/>
              <a:t>Критический регион рассматривается как неделимый при определении множества возможных траекторий диаграммы или региона, который его содержит</a:t>
            </a:r>
          </a:p>
          <a:p>
            <a:pPr eaLnBrk="1" hangingPunct="1"/>
            <a:r>
              <a:rPr lang="ru-RU" altLang="ru-RU"/>
              <a:t>Множество траекторий критического региона не может прерываться другими событиями, происходящими вне этого региона</a:t>
            </a:r>
          </a:p>
          <a:p>
            <a:pPr eaLnBrk="1" hangingPunct="1"/>
            <a:r>
              <a:rPr lang="ru-RU" altLang="ru-RU"/>
              <a:t>На практике Критический регион используется, как правило, совместно с оператором параллельности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5C337EE-C295-4D24-B718-510F5C63D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комбинированного фрагмента Критический регион </a:t>
            </a:r>
          </a:p>
        </p:txBody>
      </p:sp>
      <p:pic>
        <p:nvPicPr>
          <p:cNvPr id="24579" name="Picture 4" descr="Рис_07_7">
            <a:extLst>
              <a:ext uri="{FF2B5EF4-FFF2-40B4-BE49-F238E27FC236}">
                <a16:creationId xmlns:a16="http://schemas.microsoft.com/office/drawing/2014/main" id="{AAA32F2D-DD5E-424D-9CB6-3DFC40AE8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779588"/>
            <a:ext cx="6408737" cy="489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B538179-CA1A-468D-88A7-C986CF807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5. Рассмотрение(</a:t>
            </a:r>
            <a:r>
              <a:rPr lang="en-US" altLang="ru-RU"/>
              <a:t>consider</a:t>
            </a:r>
            <a:r>
              <a:rPr lang="ru-RU" altLang="ru-RU"/>
              <a:t>)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CBDACB3-8D74-4942-A9DE-1B740802B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485900"/>
            <a:ext cx="7848600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Оператор взаимодействия </a:t>
            </a:r>
            <a:r>
              <a:rPr lang="ru-RU" altLang="ru-RU" b="1"/>
              <a:t>consider</a:t>
            </a:r>
            <a:r>
              <a:rPr lang="ru-RU" altLang="ru-RU"/>
              <a:t> специфицирует комбинированный фрагмент </a:t>
            </a:r>
            <a:r>
              <a:rPr lang="ru-RU" altLang="ru-RU" i="1"/>
              <a:t>Рассмотрение</a:t>
            </a:r>
            <a:r>
              <a:rPr lang="ru-RU" altLang="ru-RU"/>
              <a:t> (</a:t>
            </a:r>
            <a:r>
              <a:rPr lang="en-US" altLang="ru-RU"/>
              <a:t>consider</a:t>
            </a:r>
            <a:r>
              <a:rPr lang="ru-RU" altLang="ru-RU"/>
              <a:t>), в котором изображены только те типы сообщений, какие должны рассматриваться в этом фрагменте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Это эквивалентно определению того, что при рассмотрении данного фрагмента игнорируются любые другие сообщения, которые не изображены в этом фрагменте.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Для фрагмента Рассмотрение используется нотация фрейма с оператором, в качестве которого используется ключевое слово </a:t>
            </a:r>
            <a:r>
              <a:rPr lang="ru-RU" altLang="ru-RU" b="1"/>
              <a:t>consider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Список сообщений следует за операндом и заключается в фигурные скобки согласно следующему формату:</a:t>
            </a:r>
            <a:endParaRPr lang="ru-RU" altLang="ru-RU" i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i="1"/>
              <a:t>	&lt;оператор-рассмотрение&gt;::=‘consider‘</a:t>
            </a:r>
            <a:r>
              <a:rPr lang="ru-RU" altLang="ru-RU"/>
              <a:t>’{‘</a:t>
            </a:r>
            <a:r>
              <a:rPr lang="ru-RU" altLang="ru-RU" i="1"/>
              <a:t>&lt;имя-сообщения&gt;</a:t>
            </a:r>
            <a:r>
              <a:rPr lang="ru-RU" altLang="ru-RU"/>
              <a:t>[‘,’</a:t>
            </a:r>
            <a:r>
              <a:rPr lang="ru-RU" altLang="ru-RU" i="1"/>
              <a:t>&lt;имя-сообщения&gt;</a:t>
            </a:r>
            <a:r>
              <a:rPr lang="ru-RU" altLang="ru-RU"/>
              <a:t>]*‘}’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28BD8C7-AF23-462D-A2C1-93DF25B1A2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6. Игнорирование (</a:t>
            </a:r>
            <a:r>
              <a:rPr lang="en-US" altLang="ru-RU"/>
              <a:t>ignore</a:t>
            </a:r>
            <a:r>
              <a:rPr lang="ru-RU" altLang="ru-RU"/>
              <a:t>) 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32046BB-D7BD-49BB-AC54-F2BFF081D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Оператор взаимодействия </a:t>
            </a:r>
            <a:r>
              <a:rPr lang="ru-RU" altLang="ru-RU" b="1"/>
              <a:t>ignore</a:t>
            </a:r>
            <a:r>
              <a:rPr lang="ru-RU" altLang="ru-RU"/>
              <a:t> специфицирует комбинированный фрагмент </a:t>
            </a:r>
            <a:r>
              <a:rPr lang="ru-RU" altLang="ru-RU" i="1"/>
              <a:t>Игнорирование</a:t>
            </a:r>
            <a:r>
              <a:rPr lang="ru-RU" altLang="ru-RU"/>
              <a:t> (</a:t>
            </a:r>
            <a:r>
              <a:rPr lang="en-US" altLang="ru-RU"/>
              <a:t>ignore</a:t>
            </a:r>
            <a:r>
              <a:rPr lang="ru-RU" altLang="ru-RU"/>
              <a:t>), в котором имеются некоторые типы сообщений, не изображенные на данной диаграмме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Эти типы сообщений рассматриваются как несущественные и могут появляться в траекториях при выполнении соответствующего фрагмента.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Для фрагмента Игнорирование используется нотация фрейма с оператором, в качестве которого используется ключевое слово </a:t>
            </a:r>
            <a:r>
              <a:rPr lang="ru-RU" altLang="ru-RU" b="1"/>
              <a:t>ignore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Список сообщений следует за операндом и заключается в фигурные скобки согласно следующему формату:</a:t>
            </a:r>
            <a:endParaRPr lang="ru-RU" altLang="ru-RU" i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i="1"/>
              <a:t>	&lt;оператор-игнорирование&gt;::=‘ignore’</a:t>
            </a:r>
            <a:r>
              <a:rPr lang="ru-RU" altLang="ru-RU"/>
              <a:t>‘{‘</a:t>
            </a:r>
            <a:r>
              <a:rPr lang="ru-RU" altLang="ru-RU" i="1"/>
              <a:t>&lt;имя-сообщения&gt;</a:t>
            </a:r>
            <a:r>
              <a:rPr lang="ru-RU" altLang="ru-RU"/>
              <a:t>[‘,’</a:t>
            </a:r>
            <a:r>
              <a:rPr lang="ru-RU" altLang="ru-RU" i="1"/>
              <a:t>&lt;имя-сообщения&gt;</a:t>
            </a:r>
            <a:r>
              <a:rPr lang="ru-RU" altLang="ru-RU"/>
              <a:t>]*‘}’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819107E-2596-44FD-8524-706CC7A384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Примеры Рассмотрение и Игнорирование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CC2D979-7AB0-40B0-BF93-0FBDFFFA8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Например, выражение </a:t>
            </a:r>
            <a:r>
              <a:rPr lang="ru-RU" altLang="ru-RU" b="1"/>
              <a:t>consider</a:t>
            </a:r>
            <a:r>
              <a:rPr lang="en-US" altLang="ru-RU" b="1"/>
              <a:t> </a:t>
            </a:r>
            <a:r>
              <a:rPr lang="ru-RU" altLang="ru-RU"/>
              <a:t>{m, s} указывает, что в соответствующем фрагменте только сообщения m и s рассматриваются как существенные, а все остальные могут быть проигнорированы</a:t>
            </a:r>
          </a:p>
          <a:p>
            <a:pPr eaLnBrk="1" hangingPunct="1"/>
            <a:r>
              <a:rPr lang="ru-RU" altLang="ru-RU"/>
              <a:t>Например, выражение </a:t>
            </a:r>
            <a:r>
              <a:rPr lang="ru-RU" altLang="ru-RU" b="1"/>
              <a:t>ignore</a:t>
            </a:r>
            <a:r>
              <a:rPr lang="en-US" altLang="ru-RU" b="1"/>
              <a:t> </a:t>
            </a:r>
            <a:r>
              <a:rPr lang="ru-RU" altLang="ru-RU"/>
              <a:t>{q, r} указывает, что в соответствующем фрагменте только сообщения q и r рассматриваются как несущественные</a:t>
            </a:r>
          </a:p>
          <a:p>
            <a:pPr eaLnBrk="1" hangingPunct="1"/>
            <a:r>
              <a:rPr lang="ru-RU" altLang="ru-RU"/>
              <a:t>Операнды </a:t>
            </a:r>
            <a:r>
              <a:rPr lang="ru-RU" altLang="ru-RU" b="1"/>
              <a:t>ignore</a:t>
            </a:r>
            <a:r>
              <a:rPr lang="ru-RU" altLang="ru-RU"/>
              <a:t> и </a:t>
            </a:r>
            <a:r>
              <a:rPr lang="ru-RU" altLang="ru-RU" b="1"/>
              <a:t>consider</a:t>
            </a:r>
            <a:r>
              <a:rPr lang="ru-RU" altLang="ru-RU"/>
              <a:t> могут быть объединены с другими операндами в одном прямоугольнике в качестве сокращения для вложенных фреймов. Например</a:t>
            </a:r>
            <a:r>
              <a:rPr lang="en-US" altLang="ru-RU"/>
              <a:t>, </a:t>
            </a:r>
            <a:r>
              <a:rPr lang="en-US" altLang="ru-RU" b="1"/>
              <a:t>assert</a:t>
            </a:r>
            <a:r>
              <a:rPr lang="en-US" altLang="ru-RU"/>
              <a:t> </a:t>
            </a:r>
            <a:r>
              <a:rPr lang="en-US" altLang="ru-RU" b="1"/>
              <a:t>consider</a:t>
            </a:r>
            <a:r>
              <a:rPr lang="en-US" altLang="ru-RU"/>
              <a:t> {m, s},</a:t>
            </a:r>
            <a:r>
              <a:rPr lang="en-US" altLang="ru-RU" b="1"/>
              <a:t> neg ignore</a:t>
            </a:r>
            <a:r>
              <a:rPr lang="en-US" altLang="ru-RU"/>
              <a:t> {q, r}.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F9D4094-99FB-4FA7-B4F6-54EE346F3B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комбинированного фрагмента Игнорирование </a:t>
            </a:r>
          </a:p>
        </p:txBody>
      </p:sp>
      <p:pic>
        <p:nvPicPr>
          <p:cNvPr id="28675" name="Picture 4" descr="Рис_07_8">
            <a:extLst>
              <a:ext uri="{FF2B5EF4-FFF2-40B4-BE49-F238E27FC236}">
                <a16:creationId xmlns:a16="http://schemas.microsoft.com/office/drawing/2014/main" id="{AACBF016-783F-4D01-9B5E-7AB5A03294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833563"/>
            <a:ext cx="6408737" cy="490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1234B60-78C3-46BD-A25A-03B393F39C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/>
              <a:t>7</a:t>
            </a:r>
            <a:r>
              <a:rPr lang="ru-RU" altLang="ru-RU"/>
              <a:t>. Цикл (</a:t>
            </a:r>
            <a:r>
              <a:rPr lang="en-US" altLang="ru-RU"/>
              <a:t>loop</a:t>
            </a:r>
            <a:r>
              <a:rPr lang="ru-RU" altLang="ru-RU"/>
              <a:t>) 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B1422D2-3B20-424A-9FCC-5C5174CFA9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268413"/>
            <a:ext cx="7848600" cy="5256212"/>
          </a:xfrm>
        </p:spPr>
        <p:txBody>
          <a:bodyPr/>
          <a:lstStyle/>
          <a:p>
            <a:pPr eaLnBrk="1" hangingPunct="1"/>
            <a:r>
              <a:rPr lang="ru-RU" altLang="ru-RU" sz="2200"/>
              <a:t>Оператор взаимодействия </a:t>
            </a:r>
            <a:r>
              <a:rPr lang="ru-RU" altLang="ru-RU" sz="2200" b="1"/>
              <a:t>loop</a:t>
            </a:r>
            <a:r>
              <a:rPr lang="ru-RU" altLang="ru-RU" sz="2200" i="1"/>
              <a:t> </a:t>
            </a:r>
            <a:r>
              <a:rPr lang="ru-RU" altLang="ru-RU" sz="2200"/>
              <a:t>специфицирует комбинированный фрагмент </a:t>
            </a:r>
            <a:r>
              <a:rPr lang="ru-RU" altLang="ru-RU" sz="2200" i="1"/>
              <a:t>Цикл </a:t>
            </a:r>
            <a:r>
              <a:rPr lang="ru-RU" altLang="ru-RU" sz="2200"/>
              <a:t>(</a:t>
            </a:r>
            <a:r>
              <a:rPr lang="en-US" altLang="ru-RU" sz="2200"/>
              <a:t>loop</a:t>
            </a:r>
            <a:r>
              <a:rPr lang="ru-RU" altLang="ru-RU" sz="2200"/>
              <a:t>), который представляет собой циклическое повторение некоторой последовательности сообщений.</a:t>
            </a:r>
          </a:p>
          <a:p>
            <a:pPr eaLnBrk="1" hangingPunct="1"/>
            <a:r>
              <a:rPr lang="ru-RU" altLang="ru-RU" sz="2200"/>
              <a:t>Операнд цикла повторяется несколько раз</a:t>
            </a:r>
          </a:p>
          <a:p>
            <a:pPr eaLnBrk="1" hangingPunct="1"/>
            <a:r>
              <a:rPr lang="ru-RU" altLang="ru-RU" sz="2200"/>
              <a:t>Дополнительное сторожевое условие может включать нижний и верхний пределы числа повторений цикла, а также некоторое логическое выражение.</a:t>
            </a:r>
          </a:p>
          <a:p>
            <a:pPr eaLnBrk="1" hangingPunct="1"/>
            <a:r>
              <a:rPr lang="ru-RU" altLang="ru-RU" sz="2200"/>
              <a:t>Оператор цикла имеет следующий синтаксис (БНФ):</a:t>
            </a:r>
            <a:endParaRPr lang="en-US" altLang="ru-RU" sz="2200"/>
          </a:p>
          <a:p>
            <a:pPr eaLnBrk="1" hangingPunct="1">
              <a:buFontTx/>
              <a:buNone/>
            </a:pPr>
            <a:r>
              <a:rPr lang="en-US" altLang="ru-RU" sz="2200"/>
              <a:t>&lt;</a:t>
            </a:r>
            <a:r>
              <a:rPr lang="ru-RU" altLang="ru-RU" sz="2200" i="1"/>
              <a:t>цикл</a:t>
            </a:r>
            <a:r>
              <a:rPr lang="en-US" altLang="ru-RU" sz="2200"/>
              <a:t>&gt;::=</a:t>
            </a:r>
            <a:r>
              <a:rPr lang="en-US" altLang="ru-RU" sz="2200" i="1"/>
              <a:t>‘loop’</a:t>
            </a:r>
            <a:r>
              <a:rPr lang="en-US" altLang="ru-RU" sz="2200"/>
              <a:t>[‘(‘ &lt;</a:t>
            </a:r>
            <a:r>
              <a:rPr lang="en-US" altLang="ru-RU" sz="2200" i="1"/>
              <a:t>minint</a:t>
            </a:r>
            <a:r>
              <a:rPr lang="en-US" altLang="ru-RU" sz="2200"/>
              <a:t>&gt; [‘,’ &lt;</a:t>
            </a:r>
            <a:r>
              <a:rPr lang="en-US" altLang="ru-RU" sz="2200" i="1"/>
              <a:t>maxint</a:t>
            </a:r>
            <a:r>
              <a:rPr lang="en-US" altLang="ru-RU" sz="2200"/>
              <a:t>&gt; ] ‘)’],</a:t>
            </a:r>
            <a:endParaRPr lang="ru-RU" altLang="ru-RU" sz="2200"/>
          </a:p>
          <a:p>
            <a:pPr eaLnBrk="1" hangingPunct="1"/>
            <a:r>
              <a:rPr lang="ru-RU" altLang="ru-RU" sz="2200"/>
              <a:t>где &lt;</a:t>
            </a:r>
            <a:r>
              <a:rPr lang="ru-RU" altLang="ru-RU" sz="2200" i="1"/>
              <a:t>minint</a:t>
            </a:r>
            <a:r>
              <a:rPr lang="ru-RU" altLang="ru-RU" sz="2200"/>
              <a:t>&gt;::= неотрицательное натуральное число, которое обозначает минимальное количество итераций цикла;</a:t>
            </a:r>
          </a:p>
          <a:p>
            <a:pPr eaLnBrk="1" hangingPunct="1"/>
            <a:r>
              <a:rPr lang="ru-RU" altLang="ru-RU" sz="2200"/>
              <a:t>&lt;</a:t>
            </a:r>
            <a:r>
              <a:rPr lang="ru-RU" altLang="ru-RU" sz="2200" i="1"/>
              <a:t>maxint</a:t>
            </a:r>
            <a:r>
              <a:rPr lang="ru-RU" altLang="ru-RU" sz="2200"/>
              <a:t>&gt;::= натуральное число, которое обозначает максимальное количество итераций цикла.</a:t>
            </a:r>
          </a:p>
          <a:p>
            <a:pPr eaLnBrk="1" hangingPunct="1"/>
            <a:r>
              <a:rPr lang="ru-RU" altLang="ru-RU" sz="2200"/>
              <a:t>Значение &lt;</a:t>
            </a:r>
            <a:r>
              <a:rPr lang="ru-RU" altLang="ru-RU" sz="2200" i="1"/>
              <a:t>maxint</a:t>
            </a:r>
            <a:r>
              <a:rPr lang="ru-RU" altLang="ru-RU" sz="2200"/>
              <a:t>&gt; должно быть больше или равно &lt;</a:t>
            </a:r>
            <a:r>
              <a:rPr lang="ru-RU" altLang="ru-RU" sz="2200" i="1"/>
              <a:t>minint</a:t>
            </a:r>
            <a:r>
              <a:rPr lang="ru-RU" altLang="ru-RU" sz="2200"/>
              <a:t>&gt; | ‘*’. Здесь символ ‘*’ означает бесконечность.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65DEE82-B685-49FA-8B5B-9F62B8A8D1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Семантика цикла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366E51A-CA7B-4AB7-AD4B-AD6FC51822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Операнд цикла всегда повторяется минимальное число раз, которое равно значению &lt;</a:t>
            </a:r>
            <a:r>
              <a:rPr lang="ru-RU" altLang="ru-RU" i="1"/>
              <a:t>minint</a:t>
            </a:r>
            <a:r>
              <a:rPr lang="ru-RU" altLang="ru-RU"/>
              <a:t>&gt;</a:t>
            </a:r>
          </a:p>
          <a:p>
            <a:pPr eaLnBrk="1" hangingPunct="1"/>
            <a:r>
              <a:rPr lang="ru-RU" altLang="ru-RU"/>
              <a:t>После того, как минимальное число повторений будет выполнено, проверяется логическое выражение сторожевого условия</a:t>
            </a:r>
          </a:p>
          <a:p>
            <a:pPr eaLnBrk="1" hangingPunct="1"/>
            <a:r>
              <a:rPr lang="ru-RU" altLang="ru-RU"/>
              <a:t>Если это логическое выражение принимает значение “ложь”, то выполнение цикла на этом заканчивается</a:t>
            </a:r>
          </a:p>
          <a:p>
            <a:pPr eaLnBrk="1" hangingPunct="1"/>
            <a:r>
              <a:rPr lang="ru-RU" altLang="ru-RU"/>
              <a:t>Если же логическое выражение принимает значение “истина”, а количество выполненных итераций не превышает значения &lt;</a:t>
            </a:r>
            <a:r>
              <a:rPr lang="ru-RU" altLang="ru-RU" i="1"/>
              <a:t>maxint</a:t>
            </a:r>
            <a:r>
              <a:rPr lang="ru-RU" altLang="ru-RU"/>
              <a:t>&gt;, то происходит еще одно выполнение цикла</a:t>
            </a:r>
          </a:p>
          <a:p>
            <a:pPr eaLnBrk="1" hangingPunct="1"/>
            <a:r>
              <a:rPr lang="ru-RU" altLang="ru-RU"/>
              <a:t>После этого снова проверяется логическое выражение сторожевого условия, аналогично процедуре выполнения минимального числа повторений.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8D28AF4-7A18-441A-A327-D7BAE6F1AF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комбинированного фрагмента Цикл </a:t>
            </a:r>
          </a:p>
        </p:txBody>
      </p:sp>
      <p:pic>
        <p:nvPicPr>
          <p:cNvPr id="31747" name="Picture 4" descr="Рис_07_9">
            <a:extLst>
              <a:ext uri="{FF2B5EF4-FFF2-40B4-BE49-F238E27FC236}">
                <a16:creationId xmlns:a16="http://schemas.microsoft.com/office/drawing/2014/main" id="{CE6507CA-52CE-4283-AD44-F2EE594AD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865313"/>
            <a:ext cx="6961188" cy="455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D941488-4A87-48D8-8458-E5DB0CCD2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Графическая нотация представления взаимодействия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C0740D8-A208-4F76-B80D-4B4C6C68DA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557338"/>
            <a:ext cx="7848600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- прямоугольник с непрерывными сторонами, который также называется </a:t>
            </a:r>
            <a:r>
              <a:rPr lang="ru-RU" altLang="ru-RU" i="1"/>
              <a:t>фреймом</a:t>
            </a:r>
            <a:r>
              <a:rPr lang="ru-RU" altLang="ru-RU"/>
              <a:t> (</a:t>
            </a:r>
            <a:r>
              <a:rPr lang="en-US" altLang="ru-RU"/>
              <a:t>frame</a:t>
            </a:r>
            <a:r>
              <a:rPr lang="ru-RU" altLang="ru-RU"/>
              <a:t>) диаграммы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В верхнем левом углу прямоугольника фрейма изображается небольшой пятиугольник, в который помещается ключевое слово </a:t>
            </a:r>
            <a:r>
              <a:rPr lang="ru-RU" altLang="ru-RU" b="1"/>
              <a:t>sd</a:t>
            </a:r>
            <a:r>
              <a:rPr lang="ru-RU" altLang="ru-RU"/>
              <a:t>, за которым следует имя взаимодействия и его параметры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Порядок наступления событий вдоль линий жизни имеет значение для обозначения последовательности, в которой эти наступления события происходят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Однако, абсолютные расстояния между наступлениями событий на линиях жизни не имеют семантики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Другими словами, время на диаграмме последовательности имеет шкалу порядка, а не шкалу отношений, о чем необходимо знать всем разработчикам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63F2F882-AB6D-4783-8A1C-DDC6F0FAD6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/>
              <a:t>8. </a:t>
            </a:r>
            <a:r>
              <a:rPr lang="ru-RU" altLang="ru-RU"/>
              <a:t>Отрицание (</a:t>
            </a:r>
            <a:r>
              <a:rPr lang="en-US" altLang="ru-RU"/>
              <a:t>neg</a:t>
            </a:r>
            <a:r>
              <a:rPr lang="ru-RU" altLang="ru-RU"/>
              <a:t>) 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71F9394-CB62-469F-9A8B-AD92F1177C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Оператор взаимодействия </a:t>
            </a:r>
            <a:r>
              <a:rPr lang="ru-RU" altLang="ru-RU" b="1"/>
              <a:t>neg </a:t>
            </a:r>
            <a:r>
              <a:rPr lang="ru-RU" altLang="ru-RU"/>
              <a:t>специфицирует комбинированный фрагмент </a:t>
            </a:r>
            <a:r>
              <a:rPr lang="ru-RU" altLang="ru-RU" i="1"/>
              <a:t>Отрицание</a:t>
            </a:r>
            <a:r>
              <a:rPr lang="ru-RU" altLang="ru-RU"/>
              <a:t> (</a:t>
            </a:r>
            <a:r>
              <a:rPr lang="en-US" altLang="ru-RU"/>
              <a:t>negative</a:t>
            </a:r>
            <a:r>
              <a:rPr lang="ru-RU" altLang="ru-RU"/>
              <a:t>), который представляет траектории, которые определяются как недействительные или недопустимые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Множество траекторий, которые определяют комбинированный фрагмент с оператором взаимодействия </a:t>
            </a:r>
            <a:r>
              <a:rPr lang="ru-RU" altLang="ru-RU" b="1"/>
              <a:t>neg</a:t>
            </a:r>
            <a:r>
              <a:rPr lang="ru-RU" altLang="ru-RU"/>
              <a:t>, равно множеству траекторий, заданных его единственным операндом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При этом в это множество входят только недействительные или запрещенные траектории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Все фрагменты взаимодействия, кроме Отрицания, рассматриваются в положительном смысле, т.е. они описывают траектории, которые являются допустимыми и возможными.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9B8472C-6AE2-45DA-A8C8-44238B19C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комбинированного фрагмента Отрицание </a:t>
            </a:r>
          </a:p>
        </p:txBody>
      </p:sp>
      <p:pic>
        <p:nvPicPr>
          <p:cNvPr id="33795" name="Picture 4" descr="Рис_07_10">
            <a:extLst>
              <a:ext uri="{FF2B5EF4-FFF2-40B4-BE49-F238E27FC236}">
                <a16:creationId xmlns:a16="http://schemas.microsoft.com/office/drawing/2014/main" id="{6487AF1F-96E3-4501-B59B-95334D427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816100"/>
            <a:ext cx="6337300" cy="485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17549AD2-4086-41FE-A84D-9B7A8E52F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/>
              <a:t>9</a:t>
            </a:r>
            <a:r>
              <a:rPr lang="ru-RU" altLang="ru-RU"/>
              <a:t>. Необязательный (opt) 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C5FAFC21-E2FE-44CA-BFFA-A31587A199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485900"/>
            <a:ext cx="7848600" cy="5256213"/>
          </a:xfrm>
        </p:spPr>
        <p:txBody>
          <a:bodyPr/>
          <a:lstStyle/>
          <a:p>
            <a:pPr eaLnBrk="1" hangingPunct="1"/>
            <a:r>
              <a:rPr lang="ru-RU" altLang="ru-RU"/>
              <a:t>Оператор взаимодействия</a:t>
            </a:r>
            <a:r>
              <a:rPr lang="ru-RU" altLang="ru-RU" i="1"/>
              <a:t> </a:t>
            </a:r>
            <a:r>
              <a:rPr lang="ru-RU" altLang="ru-RU" b="1"/>
              <a:t>opt</a:t>
            </a:r>
            <a:r>
              <a:rPr lang="ru-RU" altLang="ru-RU"/>
              <a:t> специфицирует комбинированный фрагмент </a:t>
            </a:r>
            <a:r>
              <a:rPr lang="ru-RU" altLang="ru-RU" i="1"/>
              <a:t>Необязательный</a:t>
            </a:r>
            <a:r>
              <a:rPr lang="ru-RU" altLang="ru-RU"/>
              <a:t> (</a:t>
            </a:r>
            <a:r>
              <a:rPr lang="en-US" altLang="ru-RU"/>
              <a:t>o</a:t>
            </a:r>
            <a:r>
              <a:rPr lang="ru-RU" altLang="ru-RU"/>
              <a:t>ption), который представляет выбор поведения, когда или выполняется единственный операнд, или вовсе ничего не выполняется</a:t>
            </a:r>
          </a:p>
          <a:p>
            <a:pPr eaLnBrk="1" hangingPunct="1"/>
            <a:r>
              <a:rPr lang="ru-RU" altLang="ru-RU"/>
              <a:t>Оператор выбора семантически эквивалентен альтернативному комбинированному фрагменту, в котором имеется один операнд с непустым содержанием, а второй операнд отсутствует.</a:t>
            </a:r>
          </a:p>
          <a:p>
            <a:pPr eaLnBrk="1" hangingPunct="1"/>
            <a:r>
              <a:rPr lang="ru-RU" altLang="ru-RU"/>
              <a:t>Необязательный комбинированный фрагмент состоит из одного операнда со сторожевым условием</a:t>
            </a:r>
          </a:p>
          <a:p>
            <a:pPr eaLnBrk="1" hangingPunct="1"/>
            <a:r>
              <a:rPr lang="ru-RU" altLang="ru-RU"/>
              <a:t>Операнд выполняется, если выполнено сторожевое условие. В противном случае операнд не выполняется.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6EF032B-C109-4852-9144-070CDC4DF9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/>
              <a:t>10. </a:t>
            </a:r>
            <a:r>
              <a:rPr lang="ru-RU" altLang="ru-RU"/>
              <a:t>Параллельный (</a:t>
            </a:r>
            <a:r>
              <a:rPr lang="en-US" altLang="ru-RU"/>
              <a:t>par</a:t>
            </a:r>
            <a:r>
              <a:rPr lang="ru-RU" altLang="ru-RU"/>
              <a:t>) 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7F8A8A42-A6A7-458D-9B45-8196F10556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Оператор взаимодействия </a:t>
            </a:r>
            <a:r>
              <a:rPr lang="ru-RU" altLang="ru-RU" b="1"/>
              <a:t>par</a:t>
            </a:r>
            <a:r>
              <a:rPr lang="ru-RU" altLang="ru-RU"/>
              <a:t> специфицирует комбинированный фрагмент </a:t>
            </a:r>
            <a:r>
              <a:rPr lang="ru-RU" altLang="ru-RU" i="1"/>
              <a:t>Параллельный</a:t>
            </a:r>
            <a:r>
              <a:rPr lang="ru-RU" altLang="ru-RU"/>
              <a:t> (</a:t>
            </a:r>
            <a:r>
              <a:rPr lang="en-US" altLang="ru-RU"/>
              <a:t>parallel</a:t>
            </a:r>
            <a:r>
              <a:rPr lang="ru-RU" altLang="ru-RU"/>
              <a:t>), который представляет некоторое параллельное выполнение взаимодействий своих операндов</a:t>
            </a:r>
          </a:p>
          <a:p>
            <a:pPr eaLnBrk="1" hangingPunct="1"/>
            <a:r>
              <a:rPr lang="ru-RU" altLang="ru-RU"/>
              <a:t>Наступление событий у различных операндов могут чередоваться во времени произвольным образом</a:t>
            </a:r>
          </a:p>
          <a:p>
            <a:pPr eaLnBrk="1" hangingPunct="1"/>
            <a:r>
              <a:rPr lang="ru-RU" altLang="ru-RU"/>
              <a:t>Внутри каждого операнда соблюдается порядок следования сообщений</a:t>
            </a:r>
          </a:p>
          <a:p>
            <a:pPr eaLnBrk="1" hangingPunct="1"/>
            <a:r>
              <a:rPr lang="ru-RU" altLang="ru-RU"/>
              <a:t>Каждый операнд изображается в отдельном регионе, который отделяется от других регионов пунктирной линией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FDA0DD47-32DD-466A-BBB6-F0BDA43703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1</a:t>
            </a:r>
            <a:r>
              <a:rPr lang="en-US" altLang="ru-RU"/>
              <a:t>1</a:t>
            </a:r>
            <a:r>
              <a:rPr lang="ru-RU" altLang="ru-RU"/>
              <a:t>. Слабое следование (seq) 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A2A5CD6B-5EE8-4540-91C2-5CA7B930B4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z="2200"/>
              <a:t>Оператор взаимодействия </a:t>
            </a:r>
            <a:r>
              <a:rPr lang="ru-RU" altLang="ru-RU" sz="2200" b="1"/>
              <a:t>seq </a:t>
            </a:r>
            <a:r>
              <a:rPr lang="ru-RU" altLang="ru-RU" sz="2200"/>
              <a:t>специфицирует комбинированный фрагмент </a:t>
            </a:r>
            <a:r>
              <a:rPr lang="ru-RU" altLang="ru-RU" sz="2200" i="1"/>
              <a:t>Слабое следование</a:t>
            </a:r>
            <a:r>
              <a:rPr lang="ru-RU" altLang="ru-RU" sz="2200"/>
              <a:t> (</a:t>
            </a:r>
            <a:r>
              <a:rPr lang="en-US" altLang="ru-RU" sz="2200"/>
              <a:t>w</a:t>
            </a:r>
            <a:r>
              <a:rPr lang="ru-RU" altLang="ru-RU" sz="2200"/>
              <a:t>eak </a:t>
            </a:r>
            <a:r>
              <a:rPr lang="en-US" altLang="ru-RU" sz="2200"/>
              <a:t>s</a:t>
            </a:r>
            <a:r>
              <a:rPr lang="ru-RU" altLang="ru-RU" sz="2200"/>
              <a:t>equencing), который состоит из нескольких операндов и представляет слабое следование поведений отдельных операндов</a:t>
            </a:r>
          </a:p>
          <a:p>
            <a:pPr eaLnBrk="1" hangingPunct="1"/>
            <a:r>
              <a:rPr lang="ru-RU" altLang="ru-RU" sz="2200"/>
              <a:t>Слабое следование определяется как множество траекторий со следующими свойствами:</a:t>
            </a:r>
          </a:p>
          <a:p>
            <a:pPr eaLnBrk="1" hangingPunct="1"/>
            <a:r>
              <a:rPr lang="ru-RU" altLang="ru-RU" sz="2200"/>
              <a:t>Порядок наступления событий в пределах каждого из операндов определяется порядком передачи сообщений во времени (сверху вниз).</a:t>
            </a:r>
          </a:p>
          <a:p>
            <a:pPr eaLnBrk="1" hangingPunct="1"/>
            <a:r>
              <a:rPr lang="ru-RU" altLang="ru-RU" sz="2200"/>
              <a:t>Наступление событий на различных линиях жизни у различных операндов могут происходить в произвольном порядке.</a:t>
            </a:r>
          </a:p>
          <a:p>
            <a:pPr eaLnBrk="1" hangingPunct="1"/>
            <a:r>
              <a:rPr lang="ru-RU" altLang="ru-RU" sz="2200"/>
              <a:t>Наступление событий на одной линии жизни у различных операндов упорядочиваются сверху вниз, т.е. наступление событий у первого операнда происходит до наступления событий у второго операнда и т.д.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FBE4077-DA8C-465E-8DC9-286023998F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993062" cy="719137"/>
          </a:xfrm>
        </p:spPr>
        <p:txBody>
          <a:bodyPr/>
          <a:lstStyle/>
          <a:p>
            <a:pPr eaLnBrk="1" hangingPunct="1"/>
            <a:r>
              <a:rPr lang="en-US" altLang="ru-RU"/>
              <a:t>12. </a:t>
            </a:r>
            <a:r>
              <a:rPr lang="ru-RU" altLang="ru-RU"/>
              <a:t>Строгое следование (</a:t>
            </a:r>
            <a:r>
              <a:rPr lang="en-US" altLang="ru-RU"/>
              <a:t>strict</a:t>
            </a:r>
            <a:r>
              <a:rPr lang="ru-RU" altLang="ru-RU"/>
              <a:t>) 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6E3DDA7-64DD-4594-AD92-BDE0710FE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196975"/>
            <a:ext cx="7848600" cy="5256213"/>
          </a:xfrm>
        </p:spPr>
        <p:txBody>
          <a:bodyPr/>
          <a:lstStyle/>
          <a:p>
            <a:pPr eaLnBrk="1" hangingPunct="1"/>
            <a:r>
              <a:rPr lang="ru-RU" altLang="ru-RU" sz="2200"/>
              <a:t>Оператор взаимодействия </a:t>
            </a:r>
            <a:r>
              <a:rPr lang="ru-RU" altLang="ru-RU" sz="2200" b="1"/>
              <a:t>strict</a:t>
            </a:r>
            <a:r>
              <a:rPr lang="ru-RU" altLang="ru-RU" sz="2200" i="1"/>
              <a:t> </a:t>
            </a:r>
            <a:r>
              <a:rPr lang="ru-RU" altLang="ru-RU" sz="2200"/>
              <a:t>специфицирует комбинированный фрагмент </a:t>
            </a:r>
            <a:r>
              <a:rPr lang="ru-RU" altLang="ru-RU" sz="2200" i="1"/>
              <a:t>Строгое следование</a:t>
            </a:r>
            <a:r>
              <a:rPr lang="ru-RU" altLang="ru-RU" sz="2200"/>
              <a:t> (</a:t>
            </a:r>
            <a:r>
              <a:rPr lang="en-US" altLang="ru-RU" sz="2200"/>
              <a:t>strict sequencing</a:t>
            </a:r>
            <a:r>
              <a:rPr lang="ru-RU" altLang="ru-RU" sz="2200"/>
              <a:t>), который состоит из нескольких операндов и представляет строгий порядок следования поведений отдельных операндов</a:t>
            </a:r>
          </a:p>
          <a:p>
            <a:pPr eaLnBrk="1" hangingPunct="1"/>
            <a:r>
              <a:rPr lang="ru-RU" altLang="ru-RU" sz="2200"/>
              <a:t>Данный оператор указывает, что операнды верхнего уровня комбинированного фрагмента выполняются в строго определенном порядке (сверху вниз) и не перекрываются.</a:t>
            </a:r>
          </a:p>
          <a:p>
            <a:pPr eaLnBrk="1" hangingPunct="1"/>
            <a:r>
              <a:rPr lang="ru-RU" altLang="ru-RU" sz="2200"/>
              <a:t>Строгий порядок следования означает, что вертикальная координата вложенных фрагментов имеет значение на всем протяжении границ комбинированного фрагмента, а не только для одной линии жизни</a:t>
            </a:r>
          </a:p>
          <a:p>
            <a:pPr eaLnBrk="1" hangingPunct="1"/>
            <a:r>
              <a:rPr lang="ru-RU" altLang="ru-RU" sz="2200"/>
              <a:t>Вертикальная позиция спецификации наступления события задается вертикальной позицией соответствующей точки</a:t>
            </a:r>
          </a:p>
          <a:p>
            <a:pPr eaLnBrk="1" hangingPunct="1"/>
            <a:r>
              <a:rPr lang="ru-RU" altLang="ru-RU" sz="2200"/>
              <a:t>Вертикальная позиция других фрагментов взаимодействия задается самой верхней вертикальной позицией соответствующих фреймов.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E9547B0F-BB05-4DD3-B8EF-099A5BF97B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993062" cy="719137"/>
          </a:xfrm>
        </p:spPr>
        <p:txBody>
          <a:bodyPr/>
          <a:lstStyle/>
          <a:p>
            <a:pPr eaLnBrk="1" hangingPunct="1"/>
            <a:r>
              <a:rPr lang="ru-RU" altLang="ru-RU"/>
              <a:t>Использование взаимодействия</a:t>
            </a:r>
            <a:br>
              <a:rPr lang="ru-RU" altLang="ru-RU"/>
            </a:br>
            <a:r>
              <a:rPr lang="ru-RU" altLang="ru-RU" i="1"/>
              <a:t>(interaction use)	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87FFB076-75E9-4869-BB51-70B40FFC2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12875"/>
            <a:ext cx="7848600" cy="5256213"/>
          </a:xfrm>
        </p:spPr>
        <p:txBody>
          <a:bodyPr/>
          <a:lstStyle/>
          <a:p>
            <a:pPr eaLnBrk="1" hangingPunct="1"/>
            <a:r>
              <a:rPr lang="ru-RU" altLang="ru-RU" sz="2200"/>
              <a:t>— элемент модели, представляющий параметризованную ссылку на некоторое взаимо­действие в контексте другого взаимодействия</a:t>
            </a:r>
          </a:p>
          <a:p>
            <a:pPr eaLnBrk="1" hangingPunct="1"/>
            <a:r>
              <a:rPr lang="ru-RU" altLang="ru-RU" sz="2200"/>
              <a:t> Использование взаимодействия изображается в форме фрейма комбинированного фрагмента с оператором </a:t>
            </a:r>
            <a:r>
              <a:rPr lang="ru-RU" altLang="ru-RU" sz="2200" b="1"/>
              <a:t>ref</a:t>
            </a:r>
            <a:r>
              <a:rPr lang="ru-RU" altLang="ru-RU" sz="2200"/>
              <a:t>, за которым следует полное имя использования взаимодействия</a:t>
            </a:r>
          </a:p>
          <a:p>
            <a:pPr eaLnBrk="1" hangingPunct="1"/>
            <a:r>
              <a:rPr lang="ru-RU" altLang="ru-RU" sz="2200"/>
              <a:t>Синтаксис полного имени использования взаимодействия (БНФ):</a:t>
            </a:r>
            <a:endParaRPr lang="ru-RU" altLang="ru-RU" sz="2200" i="1"/>
          </a:p>
          <a:p>
            <a:pPr eaLnBrk="1" hangingPunct="1">
              <a:buFontTx/>
              <a:buNone/>
            </a:pPr>
            <a:r>
              <a:rPr lang="ru-RU" altLang="ru-RU" sz="2200" i="1"/>
              <a:t>&lt;имя&gt;::=[&lt;имя-атрибута&gt;‘=’] [&lt;использование-кооперации&gt;‘.’] &lt;имя-взаимодействия&gt; [‘(‘ &lt;io-аргумент&gt; [‘,’ &lt;io-аргумент&gt;]* ‘)’] [‘:’ &lt;возвращаемое-значение&gt;,</a:t>
            </a:r>
            <a:endParaRPr lang="ru-RU" altLang="ru-RU" sz="2200"/>
          </a:p>
          <a:p>
            <a:pPr eaLnBrk="1" hangingPunct="1"/>
            <a:r>
              <a:rPr lang="ru-RU" altLang="ru-RU" sz="2200"/>
              <a:t>где </a:t>
            </a:r>
            <a:r>
              <a:rPr lang="ru-RU" altLang="ru-RU" sz="2200" i="1"/>
              <a:t>&lt;io-аргумент&gt; ::= &lt;in-аргумент&gt; |‘out’ &lt;out-аргумент&gt;</a:t>
            </a:r>
            <a:r>
              <a:rPr lang="ru-RU" altLang="ru-RU" sz="2200"/>
              <a:t>;</a:t>
            </a:r>
          </a:p>
          <a:p>
            <a:pPr eaLnBrk="1" hangingPunct="1"/>
            <a:r>
              <a:rPr lang="ru-RU" altLang="ru-RU" sz="2200"/>
              <a:t>&lt;</a:t>
            </a:r>
            <a:r>
              <a:rPr lang="ru-RU" altLang="ru-RU" sz="2200" i="1"/>
              <a:t>имя-атрибута</a:t>
            </a:r>
            <a:r>
              <a:rPr lang="ru-RU" altLang="ru-RU" sz="2200"/>
              <a:t>&gt; – атрибут некоторой линии жизни взаимодействия; &lt;</a:t>
            </a:r>
            <a:r>
              <a:rPr lang="ru-RU" altLang="ru-RU" sz="2200" i="1"/>
              <a:t>использование-кооперации</a:t>
            </a:r>
            <a:r>
              <a:rPr lang="ru-RU" altLang="ru-RU" sz="2200"/>
              <a:t>&gt; является спецификацией использования некоторой кооперации с линиями жизни данного взаимодействия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4E25F3D9-E5C5-4F3B-B48C-B4B7AC50E0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использования взаимодействия </a:t>
            </a:r>
          </a:p>
        </p:txBody>
      </p:sp>
      <p:pic>
        <p:nvPicPr>
          <p:cNvPr id="39939" name="Picture 5" descr="Рис_07_11">
            <a:extLst>
              <a:ext uri="{FF2B5EF4-FFF2-40B4-BE49-F238E27FC236}">
                <a16:creationId xmlns:a16="http://schemas.microsoft.com/office/drawing/2014/main" id="{0DB83587-D32A-47AB-9D78-7C7A62AB2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403350"/>
            <a:ext cx="6840538" cy="519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3E347805-A14A-4607-99A0-05907C2A1B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Декомпозиция части</a:t>
            </a:r>
            <a:r>
              <a:rPr lang="ru-RU" altLang="ru-RU" i="1"/>
              <a:t> (</a:t>
            </a:r>
            <a:r>
              <a:rPr lang="en-US" altLang="ru-RU" i="1"/>
              <a:t>p</a:t>
            </a:r>
            <a:r>
              <a:rPr lang="ru-RU" altLang="ru-RU" i="1"/>
              <a:t>art </a:t>
            </a:r>
            <a:r>
              <a:rPr lang="en-US" altLang="ru-RU" i="1"/>
              <a:t>d</a:t>
            </a:r>
            <a:r>
              <a:rPr lang="ru-RU" altLang="ru-RU" i="1"/>
              <a:t>ecomposition)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FAE4932-130F-4038-A7E5-D61072FC1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- является элементом модели, предназначенным для представления внутренних взаимодействий одной из линий жизни, класс которой имеет собственную композитную структуру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Декомпозиция части обозначается посредством ссылки в заголовке линии жизни на некоторое использование взаимодействия с помощью оператора </a:t>
            </a:r>
            <a:r>
              <a:rPr lang="en-US" altLang="ru-RU" b="1"/>
              <a:t>ref</a:t>
            </a:r>
            <a:r>
              <a:rPr lang="ru-RU" altLang="ru-RU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Границы символов фреймов глобальных комбинированных фрагментов изображаются выходящими за пределы границ декомпозиции части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Сообщения, которые входят или выходят из декомпозированной линии жизни интерпретируются как действительные шлюзы, которые должны соответствовать формальным шлюзам этой декомпозиции.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97BDE627-28EA-4218-8E57-9A273AFAD0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декомпозиция части в форме ссылки в заголовке линии жизни </a:t>
            </a:r>
          </a:p>
        </p:txBody>
      </p:sp>
      <p:pic>
        <p:nvPicPr>
          <p:cNvPr id="41987" name="Picture 4" descr="Рис_07_12">
            <a:extLst>
              <a:ext uri="{FF2B5EF4-FFF2-40B4-BE49-F238E27FC236}">
                <a16:creationId xmlns:a16="http://schemas.microsoft.com/office/drawing/2014/main" id="{67E6A2E5-4915-4B0F-8335-9ABCFF181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890713"/>
            <a:ext cx="6192838" cy="470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6C3BC9C-C746-4E63-B924-5B3FCA0C7C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Линия жизни </a:t>
            </a:r>
            <a:r>
              <a:rPr lang="ru-RU" altLang="ru-RU" i="1"/>
              <a:t>(lifeline)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ABD2487-C40A-4366-860E-7DD69CC2F7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12875"/>
            <a:ext cx="7848600" cy="5256213"/>
          </a:xfrm>
        </p:spPr>
        <p:txBody>
          <a:bodyPr/>
          <a:lstStyle/>
          <a:p>
            <a:pPr eaLnBrk="1" hangingPunct="1"/>
            <a:r>
              <a:rPr lang="en-US" altLang="ru-RU" sz="2200"/>
              <a:t>- </a:t>
            </a:r>
            <a:r>
              <a:rPr lang="ru-RU" altLang="ru-RU" sz="2200"/>
              <a:t>представляет одного индивидуального участника взаимодействия или отдельную взаимодействующую сущность</a:t>
            </a:r>
            <a:endParaRPr lang="en-US" altLang="ru-RU" sz="2200"/>
          </a:p>
          <a:p>
            <a:pPr eaLnBrk="1" hangingPunct="1"/>
            <a:r>
              <a:rPr lang="ru-RU" altLang="ru-RU" sz="2200"/>
              <a:t>Информация, идентифицирующая линию жизни, изображается внутри прямоугольника в следующем формате (БНФ):</a:t>
            </a:r>
            <a:endParaRPr lang="ru-RU" altLang="ru-RU" sz="2200" i="1"/>
          </a:p>
          <a:p>
            <a:pPr eaLnBrk="1" hangingPunct="1">
              <a:buFontTx/>
              <a:buNone/>
            </a:pPr>
            <a:r>
              <a:rPr lang="en-US" altLang="ru-RU" sz="2200" i="1"/>
              <a:t>	</a:t>
            </a:r>
            <a:r>
              <a:rPr lang="ru-RU" altLang="ru-RU" sz="2200" i="1"/>
              <a:t>&lt;идентификатор-линии-жизни&gt;::= ([&lt;имя-связанного-элемента&gt; [‘[‘&lt;селектор&gt;‘ ] ’] ] [: &lt;имя-класса&gt;] [декомпозиция]) | ‘self’,</a:t>
            </a:r>
          </a:p>
          <a:p>
            <a:pPr eaLnBrk="1" hangingPunct="1"/>
            <a:r>
              <a:rPr lang="ru-RU" altLang="ru-RU" sz="2200" i="1"/>
              <a:t>где &lt;селектор&gt;::= &lt;выражение&gt;</a:t>
            </a:r>
          </a:p>
          <a:p>
            <a:pPr eaLnBrk="1" hangingPunct="1"/>
            <a:r>
              <a:rPr lang="ru-RU" altLang="ru-RU" sz="2200" i="1"/>
              <a:t>&lt;декомпозиция&gt;::=‘</a:t>
            </a:r>
            <a:r>
              <a:rPr lang="ru-RU" altLang="ru-RU" sz="2200" b="1" i="1"/>
              <a:t>ref</a:t>
            </a:r>
            <a:r>
              <a:rPr lang="ru-RU" altLang="ru-RU" sz="2200" i="1"/>
              <a:t>’ &lt;идентификатор-взаимодействия&gt; [‘</a:t>
            </a:r>
            <a:r>
              <a:rPr lang="ru-RU" altLang="ru-RU" sz="2200" b="1" i="1"/>
              <a:t>strict</a:t>
            </a:r>
            <a:r>
              <a:rPr lang="ru-RU" altLang="ru-RU" sz="2200" i="1"/>
              <a:t>’]</a:t>
            </a:r>
            <a:r>
              <a:rPr lang="ru-RU" altLang="ru-RU" sz="2200"/>
              <a:t>.</a:t>
            </a:r>
          </a:p>
          <a:p>
            <a:pPr eaLnBrk="1" hangingPunct="1"/>
            <a:r>
              <a:rPr lang="ru-RU" altLang="ru-RU" sz="2200"/>
              <a:t>Здесь </a:t>
            </a:r>
            <a:r>
              <a:rPr lang="ru-RU" altLang="ru-RU" sz="2200" i="1"/>
              <a:t>&lt;имя-класса&gt;</a:t>
            </a:r>
            <a:r>
              <a:rPr lang="ru-RU" altLang="ru-RU" sz="2200"/>
              <a:t>является типом, на который ссылается представленный соединяемый элемент. Если именем является ключевое слово </a:t>
            </a:r>
            <a:r>
              <a:rPr lang="ru-RU" altLang="ru-RU" sz="2200" b="1"/>
              <a:t>self</a:t>
            </a:r>
            <a:r>
              <a:rPr lang="ru-RU" altLang="ru-RU" sz="2200"/>
              <a:t>, то такая линия жизни представляет объект классификатора, который владеет данным взаимодействием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DB544CFC-BDE7-4339-8A1B-24DC02BAFC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диаграммы последовательности для декомпозиции части </a:t>
            </a:r>
          </a:p>
        </p:txBody>
      </p:sp>
      <p:pic>
        <p:nvPicPr>
          <p:cNvPr id="43011" name="Picture 4" descr="Рис_07_13">
            <a:extLst>
              <a:ext uri="{FF2B5EF4-FFF2-40B4-BE49-F238E27FC236}">
                <a16:creationId xmlns:a16="http://schemas.microsoft.com/office/drawing/2014/main" id="{6DAD822F-F470-4D02-A6A3-47FC43360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888" y="1773238"/>
            <a:ext cx="7904162" cy="427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EB1710C-EF9D-423E-9B48-127DA40D31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Инвариант состояния</a:t>
            </a:r>
            <a:r>
              <a:rPr lang="ru-RU" altLang="ru-RU" i="1"/>
              <a:t> (</a:t>
            </a:r>
            <a:r>
              <a:rPr lang="en-US" altLang="ru-RU" i="1"/>
              <a:t>s</a:t>
            </a:r>
            <a:r>
              <a:rPr lang="ru-RU" altLang="ru-RU" i="1"/>
              <a:t>tate </a:t>
            </a:r>
            <a:r>
              <a:rPr lang="en-US" altLang="ru-RU" i="1"/>
              <a:t>i</a:t>
            </a:r>
            <a:r>
              <a:rPr lang="ru-RU" altLang="ru-RU" i="1"/>
              <a:t>nvariant)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B5DDA7E0-5CB4-426A-9E7C-803D093D42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- является некоторым ограничением времени выполнения, которое должно быть выполнено для отдельных участников взаимодействия</a:t>
            </a:r>
          </a:p>
          <a:p>
            <a:pPr eaLnBrk="1" hangingPunct="1"/>
            <a:r>
              <a:rPr lang="ru-RU" altLang="ru-RU"/>
              <a:t>Инвариант состояния изображается в форме символа состояния на линии жизни соответствующего участника взаимодействия</a:t>
            </a:r>
          </a:p>
          <a:p>
            <a:pPr eaLnBrk="1" hangingPunct="1"/>
            <a:r>
              <a:rPr lang="ru-RU" altLang="ru-RU"/>
              <a:t>Символ состояния представляет эквивалент ограничения, которое проверяет состояние объекта, представленного данной линией жизни</a:t>
            </a:r>
          </a:p>
          <a:p>
            <a:pPr eaLnBrk="1" hangingPunct="1"/>
            <a:r>
              <a:rPr lang="ru-RU" altLang="ru-RU"/>
              <a:t>Это может быть внутреннее состояние поведения объекта соответствующего класса или некоторое внешнее состояние, основанное на представлении “черный ящик” для данной линии жизни.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103F54AF-DE4F-4E00-966D-01E7D4B1D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представления инварианта состояния в форме символа состояния </a:t>
            </a:r>
          </a:p>
        </p:txBody>
      </p:sp>
      <p:pic>
        <p:nvPicPr>
          <p:cNvPr id="45059" name="Picture 4" descr="Рис_07_14">
            <a:extLst>
              <a:ext uri="{FF2B5EF4-FFF2-40B4-BE49-F238E27FC236}">
                <a16:creationId xmlns:a16="http://schemas.microsoft.com/office/drawing/2014/main" id="{D02E80AE-4B0E-414A-BD3C-AF7DF08A62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773238"/>
            <a:ext cx="6348412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5F6C2B68-C84D-4A08-851C-8BB0F5697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представления инварианта состояния в форме ограничения </a:t>
            </a:r>
          </a:p>
        </p:txBody>
      </p:sp>
      <p:pic>
        <p:nvPicPr>
          <p:cNvPr id="46083" name="Picture 4" descr="Рис_07_15">
            <a:extLst>
              <a:ext uri="{FF2B5EF4-FFF2-40B4-BE49-F238E27FC236}">
                <a16:creationId xmlns:a16="http://schemas.microsoft.com/office/drawing/2014/main" id="{502692B6-44F6-4167-8233-2290235DA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25600"/>
            <a:ext cx="6732587" cy="511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D373C34-82D2-49CD-BE78-C5F0CDAE21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Продолжение </a:t>
            </a:r>
            <a:r>
              <a:rPr lang="ru-RU" altLang="ru-RU" i="1"/>
              <a:t>(</a:t>
            </a:r>
            <a:r>
              <a:rPr lang="en-US" altLang="ru-RU" i="1"/>
              <a:t>c</a:t>
            </a:r>
            <a:r>
              <a:rPr lang="ru-RU" altLang="ru-RU" i="1"/>
              <a:t>ontinuation)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B98CDE5-EF84-48C4-875E-E455B93CD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- представляет собой некоторую метку, которая позволяет разбивать операнды комбинированного фрагмента Альтернативы на две и более части и комбинировать их траектории в различных фреймах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Метки продолжения интуитивно представляют промежуточные точки в потоке управления комбинированного фрагмента Альтернативы и могут находиться в начале или конце этого фрагмента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Продолжение имеет смысл только в контексте комбинированного фрагмента Альтернативы и слабого следования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Продолжение изображается символом состояния, но этот символ, в отличие от инварианта состояния, может покрывать более чем одну линию жизни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B1705F6D-240D-45CE-A08E-B135D0ECA7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Временное ограничение </a:t>
            </a:r>
            <a:r>
              <a:rPr lang="ru-RU" altLang="ru-RU" i="1"/>
              <a:t>(</a:t>
            </a:r>
            <a:r>
              <a:rPr lang="en-US" altLang="ru-RU" i="1"/>
              <a:t>time constraint</a:t>
            </a:r>
            <a:r>
              <a:rPr lang="ru-RU" altLang="ru-RU" i="1"/>
              <a:t>)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883C679C-061E-4597-990C-21C068F347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790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- представляет собой специальное ограничение, записанное в форме временного интервала. </a:t>
            </a:r>
          </a:p>
        </p:txBody>
      </p:sp>
      <p:pic>
        <p:nvPicPr>
          <p:cNvPr id="48132" name="Picture 4" descr="Рис_07_19">
            <a:extLst>
              <a:ext uri="{FF2B5EF4-FFF2-40B4-BE49-F238E27FC236}">
                <a16:creationId xmlns:a16="http://schemas.microsoft.com/office/drawing/2014/main" id="{2AE68499-2BBA-4BF3-B6C5-63DED1201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93962"/>
            <a:ext cx="6337300" cy="389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A362E6B7-F485-466B-8969-CF8AB65DBA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Продолжительность</a:t>
            </a:r>
            <a:r>
              <a:rPr lang="ru-RU" altLang="ru-RU" i="1"/>
              <a:t> (duration)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4BE9C40E-BB18-470E-B761-8FD51EA347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- специфицирует временное расстояние между двумя временными выражениями, которые соответствуют двум моментам времени</a:t>
            </a:r>
          </a:p>
          <a:p>
            <a:pPr eaLnBrk="1" hangingPunct="1"/>
            <a:r>
              <a:rPr lang="ru-RU" altLang="ru-RU" i="1"/>
              <a:t>Интервал продолжительности (</a:t>
            </a:r>
            <a:r>
              <a:rPr lang="en-US" altLang="ru-RU" i="1"/>
              <a:t>d</a:t>
            </a:r>
            <a:r>
              <a:rPr lang="ru-RU" altLang="ru-RU" i="1"/>
              <a:t>uration </a:t>
            </a:r>
            <a:r>
              <a:rPr lang="en-US" altLang="ru-RU" i="1"/>
              <a:t>i</a:t>
            </a:r>
            <a:r>
              <a:rPr lang="ru-RU" altLang="ru-RU" i="1"/>
              <a:t>nterval)</a:t>
            </a:r>
            <a:r>
              <a:rPr lang="ru-RU" altLang="ru-RU"/>
              <a:t> определяет диапазон между двумя продолжительностями</a:t>
            </a:r>
          </a:p>
          <a:p>
            <a:pPr eaLnBrk="1" hangingPunct="1"/>
            <a:r>
              <a:rPr lang="ru-RU" altLang="ru-RU" i="1"/>
              <a:t>Действие наблюдения продолжительности (</a:t>
            </a:r>
            <a:r>
              <a:rPr lang="en-US" altLang="ru-RU" i="1"/>
              <a:t>d</a:t>
            </a:r>
            <a:r>
              <a:rPr lang="ru-RU" altLang="ru-RU" i="1"/>
              <a:t>uration </a:t>
            </a:r>
            <a:r>
              <a:rPr lang="en-US" altLang="ru-RU" i="1"/>
              <a:t>o</a:t>
            </a:r>
            <a:r>
              <a:rPr lang="ru-RU" altLang="ru-RU" i="1"/>
              <a:t>bservation </a:t>
            </a:r>
            <a:r>
              <a:rPr lang="en-US" altLang="ru-RU" i="1"/>
              <a:t>a</a:t>
            </a:r>
            <a:r>
              <a:rPr lang="ru-RU" altLang="ru-RU" i="1"/>
              <a:t>ction) </a:t>
            </a:r>
            <a:r>
              <a:rPr lang="ru-RU" altLang="ru-RU"/>
              <a:t>определяется как действие, которое наблюдает продолжительность во времени и записывает это значение в некоторую структурную характеристику</a:t>
            </a:r>
          </a:p>
          <a:p>
            <a:pPr eaLnBrk="1" hangingPunct="1"/>
            <a:r>
              <a:rPr lang="ru-RU" altLang="ru-RU"/>
              <a:t>Формальный синтаксис действие наблюдения продолжительности (БНФ):</a:t>
            </a:r>
            <a:endParaRPr lang="ru-RU" altLang="ru-RU" i="1"/>
          </a:p>
          <a:p>
            <a:pPr eaLnBrk="1" hangingPunct="1">
              <a:buFontTx/>
              <a:buNone/>
            </a:pPr>
            <a:r>
              <a:rPr lang="ru-RU" altLang="ru-RU" i="1"/>
              <a:t>	&lt;действие-наблюдение-продолжительности&gt;::= &lt;имя-атрибута&gt;‘=duration’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D63C3F8A-5F20-43B3-8566-E3DDEEBEA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Ограничение на продолжительность</a:t>
            </a:r>
            <a:br>
              <a:rPr lang="ru-RU" altLang="ru-RU"/>
            </a:br>
            <a:r>
              <a:rPr lang="ru-RU" altLang="ru-RU" i="1"/>
              <a:t>(</a:t>
            </a:r>
            <a:r>
              <a:rPr lang="en-US" altLang="ru-RU" i="1"/>
              <a:t>d</a:t>
            </a:r>
            <a:r>
              <a:rPr lang="ru-RU" altLang="ru-RU" i="1"/>
              <a:t>uration </a:t>
            </a:r>
            <a:r>
              <a:rPr lang="en-US" altLang="ru-RU" i="1"/>
              <a:t>c</a:t>
            </a:r>
            <a:r>
              <a:rPr lang="ru-RU" altLang="ru-RU" i="1"/>
              <a:t>onstraint)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70D1EA6E-0231-4F16-A92A-6DBDF9A8CB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790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- определяет ограничение, которое ссылается на некоторый интервал продолжительности</a:t>
            </a:r>
          </a:p>
        </p:txBody>
      </p:sp>
      <p:pic>
        <p:nvPicPr>
          <p:cNvPr id="50180" name="Picture 4" descr="Рис_07_21">
            <a:extLst>
              <a:ext uri="{FF2B5EF4-FFF2-40B4-BE49-F238E27FC236}">
                <a16:creationId xmlns:a16="http://schemas.microsoft.com/office/drawing/2014/main" id="{7BF827B8-ED06-4D07-AC82-556322F3D1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638" y="2349500"/>
            <a:ext cx="5688012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B4A45477-A3D1-4366-A51C-BACD85247E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Самостоятельное задание №5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2A58AAEF-9A5D-4BE3-8EC5-8CF194FD8D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485900"/>
            <a:ext cx="7578725" cy="5256213"/>
          </a:xfrm>
        </p:spPr>
        <p:txBody>
          <a:bodyPr/>
          <a:lstStyle/>
          <a:p>
            <a:pPr eaLnBrk="1" hangingPunct="1"/>
            <a:r>
              <a:rPr lang="ru-RU" altLang="ru-RU"/>
              <a:t>Выполнить текущее тестирование: вопросы 21-23</a:t>
            </a:r>
          </a:p>
          <a:p>
            <a:pPr eaLnBrk="1" hangingPunct="1"/>
            <a:r>
              <a:rPr lang="ru-RU" altLang="ru-RU"/>
              <a:t>Разработать диаграмму последовательности для представления полной функциональности </a:t>
            </a:r>
            <a:r>
              <a:rPr lang="en-US" altLang="ru-RU"/>
              <a:t>ATM</a:t>
            </a:r>
            <a:endParaRPr lang="ru-RU" altLang="ru-RU"/>
          </a:p>
          <a:p>
            <a:pPr lvl="1" eaLnBrk="1" hangingPunct="1"/>
            <a:r>
              <a:rPr lang="ru-RU" altLang="ru-RU"/>
              <a:t>Изобразить линии жизни соответствующих классов</a:t>
            </a:r>
          </a:p>
          <a:p>
            <a:pPr lvl="1" eaLnBrk="1" hangingPunct="1"/>
            <a:r>
              <a:rPr lang="ru-RU" altLang="ru-RU"/>
              <a:t>Изобразить необходимые комбинированные фрагменты</a:t>
            </a:r>
          </a:p>
          <a:p>
            <a:pPr lvl="1" eaLnBrk="1" hangingPunct="1"/>
            <a:r>
              <a:rPr lang="ru-RU" altLang="ru-RU"/>
              <a:t>Изобразить необходимые сообщения между линиями жизни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B8A2379-F1C9-4B16-A47E-98C20A4AB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Нотация линии жизни</a:t>
            </a:r>
          </a:p>
        </p:txBody>
      </p:sp>
      <p:pic>
        <p:nvPicPr>
          <p:cNvPr id="7171" name="Picture 4" descr="Рис_07_1">
            <a:extLst>
              <a:ext uri="{FF2B5EF4-FFF2-40B4-BE49-F238E27FC236}">
                <a16:creationId xmlns:a16="http://schemas.microsoft.com/office/drawing/2014/main" id="{5BB6F227-3FDD-4A41-93D1-9B86BC379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1811338"/>
            <a:ext cx="7848600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D3D0631-EC2C-4EA9-8FD7-785D8F3B11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Спецификация выполнения </a:t>
            </a:r>
            <a:r>
              <a:rPr lang="ru-RU" altLang="ru-RU" i="1"/>
              <a:t>(</a:t>
            </a:r>
            <a:r>
              <a:rPr lang="en-US" altLang="ru-RU" i="1"/>
              <a:t>e</a:t>
            </a:r>
            <a:r>
              <a:rPr lang="ru-RU" altLang="ru-RU" i="1"/>
              <a:t>xecution </a:t>
            </a:r>
            <a:r>
              <a:rPr lang="en-US" altLang="ru-RU" i="1"/>
              <a:t>s</a:t>
            </a:r>
            <a:r>
              <a:rPr lang="ru-RU" altLang="ru-RU" i="1"/>
              <a:t>pecification)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A3FD5D2-541B-4623-8B76-6D7CF0732A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863600"/>
          </a:xfrm>
        </p:spPr>
        <p:txBody>
          <a:bodyPr/>
          <a:lstStyle/>
          <a:p>
            <a:pPr eaLnBrk="1" hangingPunct="1"/>
            <a:r>
              <a:rPr lang="ru-RU" altLang="ru-RU"/>
              <a:t>- предназначена для моделирования состояния активности линии жизни в описываемом взаимодействии. </a:t>
            </a:r>
          </a:p>
        </p:txBody>
      </p:sp>
      <p:pic>
        <p:nvPicPr>
          <p:cNvPr id="8196" name="Picture 4" descr="Рис_07_2">
            <a:extLst>
              <a:ext uri="{FF2B5EF4-FFF2-40B4-BE49-F238E27FC236}">
                <a16:creationId xmlns:a16="http://schemas.microsoft.com/office/drawing/2014/main" id="{C85B18C6-EF95-4C38-85DA-6F87D2911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784475"/>
            <a:ext cx="7416800" cy="348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B7BDF25-65E8-4D97-BC23-5D6260E672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Сообщение </a:t>
            </a:r>
            <a:r>
              <a:rPr lang="ru-RU" altLang="ru-RU" i="1"/>
              <a:t>(</a:t>
            </a:r>
            <a:r>
              <a:rPr lang="en-US" altLang="ru-RU" i="1"/>
              <a:t>message</a:t>
            </a:r>
            <a:r>
              <a:rPr lang="ru-RU" altLang="ru-RU" i="1"/>
              <a:t>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1CF15E9-4982-4CCB-830E-6FAB30057C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4313"/>
            <a:ext cx="7848600" cy="4681537"/>
          </a:xfrm>
        </p:spPr>
        <p:txBody>
          <a:bodyPr/>
          <a:lstStyle/>
          <a:p>
            <a:pPr marL="457200" indent="-457200" eaLnBrk="1" hangingPunct="1"/>
            <a:r>
              <a:rPr lang="ru-RU" altLang="ru-RU"/>
              <a:t>– элемент модели, предназначенный для представления отдельной коммуникации между линиями жизни некоторого взаимодействия</a:t>
            </a:r>
          </a:p>
          <a:p>
            <a:pPr marL="457200" indent="-457200" eaLnBrk="1" hangingPunct="1"/>
            <a:r>
              <a:rPr lang="ru-RU" altLang="ru-RU"/>
              <a:t>Имя сообщения имеет следующий синтаксис:</a:t>
            </a:r>
            <a:endParaRPr lang="ru-RU" altLang="ru-RU" i="1"/>
          </a:p>
          <a:p>
            <a:pPr marL="457200" indent="-457200" eaLnBrk="1" hangingPunct="1">
              <a:buFontTx/>
              <a:buNone/>
            </a:pPr>
            <a:r>
              <a:rPr lang="ru-RU" altLang="ru-RU" i="1"/>
              <a:t>	&lt;идентификатор-сообщения&gt;::= ([&lt;атрибут&gt;‘=’] &lt;имя-операции-или-сигнала&gt; [‘(‘ [&lt;аргумент&gt; [‘,’&lt;аргумент&gt;]* ‘)’] [‘:’ &lt;возвращаемое-значение&gt;])|‘*’</a:t>
            </a:r>
            <a:r>
              <a:rPr lang="ru-RU" altLang="ru-RU"/>
              <a:t>,</a:t>
            </a:r>
            <a:endParaRPr lang="ru-RU" altLang="ru-RU" i="1"/>
          </a:p>
          <a:p>
            <a:pPr marL="457200" indent="-457200" eaLnBrk="1" hangingPunct="1"/>
            <a:r>
              <a:rPr lang="ru-RU" altLang="ru-RU" i="1"/>
              <a:t>где &lt;аргумент&gt; ::= (&lt;[имя-параметра&gt;‘=’] &lt;значение-аргумента&gt;) | (&lt;атрибут&gt; ‘=’ &lt;имя-out-параметра&gt; [‘:’ &lt;значение-аргумента&gt;]|‘ -’</a:t>
            </a:r>
            <a:r>
              <a:rPr lang="ru-RU" altLang="ru-RU"/>
              <a:t> </a:t>
            </a:r>
          </a:p>
          <a:p>
            <a:pPr marL="457200" indent="-457200" eaLnBrk="1" hangingPunct="1"/>
            <a:endParaRPr lang="ru-RU" alt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4DC60E9-19A2-49D1-A858-C75AE7FB18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Сорт сообщения </a:t>
            </a:r>
            <a:r>
              <a:rPr lang="ru-RU" altLang="ru-RU" i="1"/>
              <a:t>(</a:t>
            </a:r>
            <a:r>
              <a:rPr lang="en-US" altLang="ru-RU" i="1"/>
              <a:t>m</a:t>
            </a:r>
            <a:r>
              <a:rPr lang="ru-RU" altLang="ru-RU" i="1"/>
              <a:t>essage </a:t>
            </a:r>
            <a:r>
              <a:rPr lang="en-US" altLang="ru-RU" i="1"/>
              <a:t>s</a:t>
            </a:r>
            <a:r>
              <a:rPr lang="ru-RU" altLang="ru-RU" i="1"/>
              <a:t>ort)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ADE0172-721C-4476-81C0-EADB373E7F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– представляет собой тип перечисления, который идентифицирует характер коммуникации, которая лежит в основе генерации данного сообщения</a:t>
            </a:r>
          </a:p>
          <a:p>
            <a:pPr eaLnBrk="1" hangingPunct="1"/>
            <a:r>
              <a:rPr lang="ru-RU" altLang="ru-RU" i="1"/>
              <a:t>synchCall</a:t>
            </a:r>
            <a:r>
              <a:rPr lang="ru-RU" altLang="ru-RU"/>
              <a:t>’ – </a:t>
            </a:r>
            <a:r>
              <a:rPr lang="ru-RU" altLang="ru-RU" i="1"/>
              <a:t>синхронное</a:t>
            </a:r>
            <a:r>
              <a:rPr lang="ru-RU" altLang="ru-RU"/>
              <a:t> сообщение, которое соответствует синхронному вызову операции</a:t>
            </a:r>
          </a:p>
          <a:p>
            <a:pPr eaLnBrk="1" hangingPunct="1"/>
            <a:r>
              <a:rPr lang="ru-RU" altLang="ru-RU"/>
              <a:t>Синхронные сообщения обычно представляют вызовы методов и изображаются сплошной линией с закрашенной стрелкой</a:t>
            </a:r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C1CC9D91-72AF-47BD-A3F3-C1DECD4CA9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5949950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B6B0AC6-DBA1-4B90-B02F-3885C5DFCE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Сорт сообщения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17B8B4B-C7BB-41BA-B1D1-729F6666E6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43195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i="1"/>
              <a:t>asynchCall</a:t>
            </a:r>
            <a:r>
              <a:rPr lang="ru-RU" altLang="ru-RU"/>
              <a:t>’ – </a:t>
            </a:r>
            <a:r>
              <a:rPr lang="ru-RU" altLang="ru-RU" i="1"/>
              <a:t>асинхронное</a:t>
            </a:r>
            <a:r>
              <a:rPr lang="ru-RU" altLang="ru-RU"/>
              <a:t> сообщение, которое соответствует асинхронному вызову операции, изображаются сплошной линией с открытой стрелкой в форме буквы “</a:t>
            </a:r>
            <a:r>
              <a:rPr lang="en-US" altLang="ru-RU"/>
              <a:t>V</a:t>
            </a:r>
            <a:r>
              <a:rPr lang="ru-RU" altLang="ru-RU"/>
              <a:t>”.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i="1"/>
              <a:t>asynchSignal</a:t>
            </a:r>
            <a:r>
              <a:rPr lang="ru-RU" altLang="ru-RU"/>
              <a:t>’ – </a:t>
            </a:r>
            <a:r>
              <a:rPr lang="ru-RU" altLang="ru-RU" i="1"/>
              <a:t>асинхронный</a:t>
            </a:r>
            <a:r>
              <a:rPr lang="ru-RU" altLang="ru-RU"/>
              <a:t> сигнал, которое соответствует некоторому асинхронному действию, изображаются сплошной линией с открытой стрелкой в форме буквы.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i="1"/>
              <a:t>ответное</a:t>
            </a:r>
            <a:r>
              <a:rPr lang="ru-RU" altLang="ru-RU"/>
              <a:t> (reply) от вызова метода, изображается пунктирной линией с открытой стрелкой в форме буквы “</a:t>
            </a:r>
            <a:r>
              <a:rPr lang="en-US" altLang="ru-RU"/>
              <a:t>V</a:t>
            </a:r>
            <a:r>
              <a:rPr lang="ru-RU" altLang="ru-RU"/>
              <a:t>”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Сообщение </a:t>
            </a:r>
            <a:r>
              <a:rPr lang="ru-RU" altLang="ru-RU" i="1"/>
              <a:t>создания</a:t>
            </a:r>
            <a:r>
              <a:rPr lang="ru-RU" altLang="ru-RU"/>
              <a:t> </a:t>
            </a:r>
            <a:r>
              <a:rPr lang="ru-RU" altLang="ru-RU" i="1"/>
              <a:t>объекта </a:t>
            </a:r>
            <a:r>
              <a:rPr lang="ru-RU" altLang="ru-RU"/>
              <a:t>(</a:t>
            </a:r>
            <a:r>
              <a:rPr lang="en-US" altLang="ru-RU"/>
              <a:t>o</a:t>
            </a:r>
            <a:r>
              <a:rPr lang="ru-RU" altLang="ru-RU"/>
              <a:t>bject creation) также изображается пунктирной линией с открытой стрелкой в форме буквы “</a:t>
            </a:r>
            <a:r>
              <a:rPr lang="en-US" altLang="ru-RU"/>
              <a:t>V</a:t>
            </a:r>
            <a:r>
              <a:rPr lang="ru-RU" altLang="ru-RU"/>
              <a:t>”</a:t>
            </a:r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D92EC3CF-7379-4A45-9A46-2ED2E0F37E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8175" y="5734050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48678D86-AE23-4BC0-ABE9-AE9805588E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5734050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ML2_УчебныйКурс">
  <a:themeElements>
    <a:clrScheme name="UML2_УчебныйКурс 13">
      <a:dk1>
        <a:srgbClr val="000000"/>
      </a:dk1>
      <a:lt1>
        <a:srgbClr val="FFFF99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CA"/>
      </a:accent3>
      <a:accent4>
        <a:srgbClr val="000000"/>
      </a:accent4>
      <a:accent5>
        <a:srgbClr val="DAEDEF"/>
      </a:accent5>
      <a:accent6>
        <a:srgbClr val="2D2D8A"/>
      </a:accent6>
      <a:hlink>
        <a:srgbClr val="2561A7"/>
      </a:hlink>
      <a:folHlink>
        <a:srgbClr val="FBCC30"/>
      </a:folHlink>
    </a:clrScheme>
    <a:fontScheme name="UML2_УчебныйКурс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/>
          <a:defRPr kumimoji="0" lang="ru-RU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/>
          <a:defRPr kumimoji="0" lang="ru-RU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UML2_УчебныйКур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3">
        <a:dk1>
          <a:srgbClr val="000000"/>
        </a:dk1>
        <a:lt1>
          <a:srgbClr val="FFFF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2561A7"/>
        </a:hlink>
        <a:folHlink>
          <a:srgbClr val="FBCC3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UML2_УчебныйКурс</Template>
  <TotalTime>556</TotalTime>
  <Words>2313</Words>
  <Application>Microsoft Office PowerPoint</Application>
  <PresentationFormat>Экран (4:3)</PresentationFormat>
  <Paragraphs>189</Paragraphs>
  <Slides>48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4" baseType="lpstr">
      <vt:lpstr>Arial Narrow</vt:lpstr>
      <vt:lpstr>Arial</vt:lpstr>
      <vt:lpstr>Monotype Sorts</vt:lpstr>
      <vt:lpstr>Wingdings</vt:lpstr>
      <vt:lpstr>Times New Roman</vt:lpstr>
      <vt:lpstr>UML2_УчебныйКурс</vt:lpstr>
      <vt:lpstr>  Лекция 6  Диаграмма последовательности  языка UML  </vt:lpstr>
      <vt:lpstr>Диаграмма последовательности (sequence diagram)</vt:lpstr>
      <vt:lpstr>Графическая нотация представления взаимодействия</vt:lpstr>
      <vt:lpstr>Линия жизни (lifeline)</vt:lpstr>
      <vt:lpstr>Нотация линии жизни</vt:lpstr>
      <vt:lpstr>Спецификация выполнения (execution specification)</vt:lpstr>
      <vt:lpstr>Сообщение (message)</vt:lpstr>
      <vt:lpstr>Сорт сообщения (message sort)</vt:lpstr>
      <vt:lpstr>Сорт сообщения</vt:lpstr>
      <vt:lpstr>Вид сообщения (message kind)</vt:lpstr>
      <vt:lpstr>Вид сообщения</vt:lpstr>
      <vt:lpstr>Сигнал (signal)</vt:lpstr>
      <vt:lpstr>Комбинированный фрагмент (combined fragment)</vt:lpstr>
      <vt:lpstr>Графическое изображение комбинированного фрагмента </vt:lpstr>
      <vt:lpstr>Оператор взаимодействия (interaction operator)</vt:lpstr>
      <vt:lpstr>1. Альтернативы (alt) </vt:lpstr>
      <vt:lpstr>Пример комбинированного фрагмента Альтернативы </vt:lpstr>
      <vt:lpstr>2. Утверждение (assert) </vt:lpstr>
      <vt:lpstr>3. Завершение (break) </vt:lpstr>
      <vt:lpstr>Пример комбинированного фрагмента Завершение </vt:lpstr>
      <vt:lpstr>4. Критический регион (critical) </vt:lpstr>
      <vt:lpstr>Пример комбинированного фрагмента Критический регион </vt:lpstr>
      <vt:lpstr>5. Рассмотрение(consider)</vt:lpstr>
      <vt:lpstr>6. Игнорирование (ignore) </vt:lpstr>
      <vt:lpstr>Примеры Рассмотрение и Игнорирование</vt:lpstr>
      <vt:lpstr>Пример комбинированного фрагмента Игнорирование </vt:lpstr>
      <vt:lpstr>7. Цикл (loop) </vt:lpstr>
      <vt:lpstr>Семантика цикла</vt:lpstr>
      <vt:lpstr>Пример комбинированного фрагмента Цикл </vt:lpstr>
      <vt:lpstr>8. Отрицание (neg) </vt:lpstr>
      <vt:lpstr>Пример комбинированного фрагмента Отрицание </vt:lpstr>
      <vt:lpstr>9. Необязательный (opt) </vt:lpstr>
      <vt:lpstr>10. Параллельный (par) </vt:lpstr>
      <vt:lpstr>11. Слабое следование (seq) </vt:lpstr>
      <vt:lpstr>12. Строгое следование (strict) </vt:lpstr>
      <vt:lpstr>Использование взаимодействия (interaction use) </vt:lpstr>
      <vt:lpstr>Пример использования взаимодействия </vt:lpstr>
      <vt:lpstr>Декомпозиция части (part decomposition)</vt:lpstr>
      <vt:lpstr>Пример декомпозиция части в форме ссылки в заголовке линии жизни </vt:lpstr>
      <vt:lpstr>Пример диаграммы последовательности для декомпозиции части </vt:lpstr>
      <vt:lpstr>Инвариант состояния (state invariant)</vt:lpstr>
      <vt:lpstr>Пример представления инварианта состояния в форме символа состояния </vt:lpstr>
      <vt:lpstr>Пример представления инварианта состояния в форме ограничения </vt:lpstr>
      <vt:lpstr>Продолжение (continuation)</vt:lpstr>
      <vt:lpstr>Временное ограничение (time constraint)</vt:lpstr>
      <vt:lpstr>Продолжительность (duration)</vt:lpstr>
      <vt:lpstr>Ограничение на продолжительность (duration constraint)</vt:lpstr>
      <vt:lpstr>Самостоятельное задание №5</vt:lpstr>
    </vt:vector>
  </TitlesOfParts>
  <Company>Inter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Нотация и семантика языка UML 2.0</dc:title>
  <dc:subject>UML2</dc:subject>
  <dc:creator>Alex</dc:creator>
  <cp:lastModifiedBy>Владислав Карюкин</cp:lastModifiedBy>
  <cp:revision>58</cp:revision>
  <dcterms:created xsi:type="dcterms:W3CDTF">2007-02-22T16:19:18Z</dcterms:created>
  <dcterms:modified xsi:type="dcterms:W3CDTF">2021-09-20T06:15:12Z</dcterms:modified>
</cp:coreProperties>
</file>